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6" r:id="rId1"/>
    <p:sldMasterId id="2147483697"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6858000" cy="9144000"/>
  <p:embeddedFontLst>
    <p:embeddedFont>
      <p:font typeface="Helvetica Neue" panose="02000503000000020004" pitchFamily="2" charset="0"/>
      <p:regular r:id="rId32"/>
      <p:bold r:id="rId33"/>
      <p:italic r:id="rId34"/>
      <p:boldItalic r:id="rId35"/>
    </p:embeddedFont>
    <p:embeddedFont>
      <p:font typeface="Helvetica Neue Light" panose="02000403000000020004"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8F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4"/>
  </p:normalViewPr>
  <p:slideViewPr>
    <p:cSldViewPr snapToGrid="0">
      <p:cViewPr>
        <p:scale>
          <a:sx n="141" d="100"/>
          <a:sy n="141" d="100"/>
        </p:scale>
        <p:origin x="800" y="5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caedf25e5_0_3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8caedf25e5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688e38b1d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8688e38b1d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caedf25e5_0_8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caedf25e5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Define FOT verbally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caedf25e5_0_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caedf25e5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caedf25e5_0_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caedf25e5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Size of the group</a:t>
            </a:r>
            <a:endParaRPr/>
          </a:p>
          <a:p>
            <a:pPr marL="0" lvl="0" indent="0" algn="l" rtl="0">
              <a:spcBef>
                <a:spcPts val="0"/>
              </a:spcBef>
              <a:spcAft>
                <a:spcPts val="0"/>
              </a:spcAft>
              <a:buNone/>
            </a:pPr>
            <a:r>
              <a:rPr lang="en"/>
              <a:t>Comparison to other groups</a:t>
            </a:r>
            <a:endParaRPr/>
          </a:p>
          <a:p>
            <a:pPr marL="0" lvl="0" indent="0" algn="l" rtl="0">
              <a:spcBef>
                <a:spcPts val="0"/>
              </a:spcBef>
              <a:spcAft>
                <a:spcPts val="0"/>
              </a:spcAft>
              <a:buNone/>
            </a:pPr>
            <a:r>
              <a:rPr lang="en"/>
              <a:t>Model movement from brief to report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caedf25e5_0_9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caedf25e5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caedf25e5_0_9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caedf25e5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8caedf25e5_0_14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g8caedf25e5_0_1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688e38b1d_0_10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688e38b1d_0_1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caedf25e5_0_9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8caedf25e5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caedf25e5_0_9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caedf25e5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688e38b1d_0_4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8688e38b1d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caedf25e5_0_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caedf25e5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aedf25e5_0_9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aedf25e5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caedf25e5_0_9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caedf25e5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caedf25e5_0_10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caedf25e5_0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8caedf25e5_0_10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8caedf25e5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8caedf25e5_0_1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8caedf25e5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caedf25e5_0_10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8caedf25e5_0_10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8688e38b1d_0_12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8688e38b1d_0_1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8d062649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8d062649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688e38b1d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8688e38b1d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688e38b1d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8688e38b1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caedf25e5_0_8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8caedf25e5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caedf25e5_0_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caedf25e5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caedf25e5_0_8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caedf25e5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caedf25e5_0_8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caedf25e5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8688e38b1d_0_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8688e38b1d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spTree>
      <p:nvGrpSpPr>
        <p:cNvPr id="1" name="Shape 50"/>
        <p:cNvGrpSpPr/>
        <p:nvPr/>
      </p:nvGrpSpPr>
      <p:grpSpPr>
        <a:xfrm>
          <a:off x="0" y="0"/>
          <a:ext cx="0" cy="0"/>
          <a:chOff x="0" y="0"/>
          <a:chExt cx="0" cy="0"/>
        </a:xfrm>
      </p:grpSpPr>
      <p:sp>
        <p:nvSpPr>
          <p:cNvPr id="51" name="Google Shape;51;p13"/>
          <p:cNvSpPr/>
          <p:nvPr/>
        </p:nvSpPr>
        <p:spPr>
          <a:xfrm>
            <a:off x="0" y="0"/>
            <a:ext cx="9144000" cy="1220100"/>
          </a:xfrm>
          <a:prstGeom prst="rect">
            <a:avLst/>
          </a:prstGeom>
          <a:solidFill>
            <a:srgbClr val="99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52" name="Google Shape;52;p13"/>
          <p:cNvSpPr txBox="1">
            <a:spLocks noGrp="1"/>
          </p:cNvSpPr>
          <p:nvPr>
            <p:ph type="body" idx="1"/>
          </p:nvPr>
        </p:nvSpPr>
        <p:spPr>
          <a:xfrm>
            <a:off x="628650" y="1416133"/>
            <a:ext cx="7886700" cy="32892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chemeClr val="dk1"/>
              </a:buClr>
              <a:buSzPts val="2100"/>
              <a:buChar char="●"/>
              <a:defRPr b="0" i="0">
                <a:latin typeface="Helvetica Neue"/>
                <a:ea typeface="Helvetica Neue"/>
                <a:cs typeface="Helvetica Neue"/>
                <a:sym typeface="Helvetica Neue"/>
              </a:defRPr>
            </a:lvl1pPr>
            <a:lvl2pPr marL="914400" lvl="1" indent="-342900" algn="l" rtl="0">
              <a:lnSpc>
                <a:spcPct val="90000"/>
              </a:lnSpc>
              <a:spcBef>
                <a:spcPts val="1600"/>
              </a:spcBef>
              <a:spcAft>
                <a:spcPts val="0"/>
              </a:spcAft>
              <a:buClr>
                <a:schemeClr val="dk1"/>
              </a:buClr>
              <a:buSzPts val="1800"/>
              <a:buChar char="○"/>
              <a:defRPr b="0" i="0">
                <a:latin typeface="Helvetica Neue"/>
                <a:ea typeface="Helvetica Neue"/>
                <a:cs typeface="Helvetica Neue"/>
                <a:sym typeface="Helvetica Neue"/>
              </a:defRPr>
            </a:lvl2pPr>
            <a:lvl3pPr marL="1371600" lvl="2" indent="-323850" algn="l" rtl="0">
              <a:lnSpc>
                <a:spcPct val="90000"/>
              </a:lnSpc>
              <a:spcBef>
                <a:spcPts val="1600"/>
              </a:spcBef>
              <a:spcAft>
                <a:spcPts val="0"/>
              </a:spcAft>
              <a:buClr>
                <a:schemeClr val="dk1"/>
              </a:buClr>
              <a:buSzPts val="1500"/>
              <a:buChar char="■"/>
              <a:defRPr b="0" i="0">
                <a:latin typeface="Helvetica Neue"/>
                <a:ea typeface="Helvetica Neue"/>
                <a:cs typeface="Helvetica Neue"/>
                <a:sym typeface="Helvetica Neue"/>
              </a:defRPr>
            </a:lvl3pPr>
            <a:lvl4pPr marL="1828800" lvl="3" indent="-317500" algn="l" rtl="0">
              <a:lnSpc>
                <a:spcPct val="90000"/>
              </a:lnSpc>
              <a:spcBef>
                <a:spcPts val="1600"/>
              </a:spcBef>
              <a:spcAft>
                <a:spcPts val="0"/>
              </a:spcAft>
              <a:buClr>
                <a:schemeClr val="dk1"/>
              </a:buClr>
              <a:buSzPts val="1400"/>
              <a:buChar char="●"/>
              <a:defRPr b="0" i="0">
                <a:latin typeface="Helvetica Neue"/>
                <a:ea typeface="Helvetica Neue"/>
                <a:cs typeface="Helvetica Neue"/>
                <a:sym typeface="Helvetica Neue"/>
              </a:defRPr>
            </a:lvl4pPr>
            <a:lvl5pPr marL="2286000" lvl="4" indent="-317500" algn="l" rtl="0">
              <a:lnSpc>
                <a:spcPct val="90000"/>
              </a:lnSpc>
              <a:spcBef>
                <a:spcPts val="1600"/>
              </a:spcBef>
              <a:spcAft>
                <a:spcPts val="0"/>
              </a:spcAft>
              <a:buClr>
                <a:schemeClr val="dk1"/>
              </a:buClr>
              <a:buSzPts val="1400"/>
              <a:buChar char="○"/>
              <a:defRPr b="0" i="0">
                <a:latin typeface="Helvetica Neue"/>
                <a:ea typeface="Helvetica Neue"/>
                <a:cs typeface="Helvetica Neue"/>
                <a:sym typeface="Helvetica Neue"/>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title"/>
          </p:nvPr>
        </p:nvSpPr>
        <p:spPr>
          <a:xfrm>
            <a:off x="628650" y="247987"/>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000"/>
              <a:buFont typeface="Helvetica Neue"/>
              <a:buNone/>
              <a:defRPr sz="30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0_Title and Content 1">
  <p:cSld name="20_Title and Content_1">
    <p:spTree>
      <p:nvGrpSpPr>
        <p:cNvPr id="1" name="Shape 54"/>
        <p:cNvGrpSpPr/>
        <p:nvPr/>
      </p:nvGrpSpPr>
      <p:grpSpPr>
        <a:xfrm>
          <a:off x="0" y="0"/>
          <a:ext cx="0" cy="0"/>
          <a:chOff x="0" y="0"/>
          <a:chExt cx="0" cy="0"/>
        </a:xfrm>
      </p:grpSpPr>
      <p:sp>
        <p:nvSpPr>
          <p:cNvPr id="55" name="Google Shape;55;p14"/>
          <p:cNvSpPr/>
          <p:nvPr/>
        </p:nvSpPr>
        <p:spPr>
          <a:xfrm>
            <a:off x="0" y="0"/>
            <a:ext cx="9144000" cy="1220100"/>
          </a:xfrm>
          <a:prstGeom prst="rect">
            <a:avLst/>
          </a:prstGeom>
          <a:solidFill>
            <a:srgbClr val="99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56" name="Google Shape;56;p14"/>
          <p:cNvSpPr txBox="1">
            <a:spLocks noGrp="1"/>
          </p:cNvSpPr>
          <p:nvPr>
            <p:ph type="body" idx="1"/>
          </p:nvPr>
        </p:nvSpPr>
        <p:spPr>
          <a:xfrm>
            <a:off x="628650" y="1416133"/>
            <a:ext cx="7886700" cy="32892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chemeClr val="dk1"/>
              </a:buClr>
              <a:buSzPts val="2100"/>
              <a:buChar char="●"/>
              <a:defRPr b="0" i="0">
                <a:latin typeface="Helvetica Neue"/>
                <a:ea typeface="Helvetica Neue"/>
                <a:cs typeface="Helvetica Neue"/>
                <a:sym typeface="Helvetica Neue"/>
              </a:defRPr>
            </a:lvl1pPr>
            <a:lvl2pPr marL="914400" lvl="1" indent="-342900" algn="l" rtl="0">
              <a:lnSpc>
                <a:spcPct val="90000"/>
              </a:lnSpc>
              <a:spcBef>
                <a:spcPts val="1600"/>
              </a:spcBef>
              <a:spcAft>
                <a:spcPts val="0"/>
              </a:spcAft>
              <a:buClr>
                <a:schemeClr val="dk1"/>
              </a:buClr>
              <a:buSzPts val="1800"/>
              <a:buChar char="○"/>
              <a:defRPr b="0" i="0">
                <a:latin typeface="Helvetica Neue"/>
                <a:ea typeface="Helvetica Neue"/>
                <a:cs typeface="Helvetica Neue"/>
                <a:sym typeface="Helvetica Neue"/>
              </a:defRPr>
            </a:lvl2pPr>
            <a:lvl3pPr marL="1371600" lvl="2" indent="-323850" algn="l" rtl="0">
              <a:lnSpc>
                <a:spcPct val="90000"/>
              </a:lnSpc>
              <a:spcBef>
                <a:spcPts val="1600"/>
              </a:spcBef>
              <a:spcAft>
                <a:spcPts val="0"/>
              </a:spcAft>
              <a:buClr>
                <a:schemeClr val="dk1"/>
              </a:buClr>
              <a:buSzPts val="1500"/>
              <a:buChar char="■"/>
              <a:defRPr b="0" i="0">
                <a:latin typeface="Helvetica Neue"/>
                <a:ea typeface="Helvetica Neue"/>
                <a:cs typeface="Helvetica Neue"/>
                <a:sym typeface="Helvetica Neue"/>
              </a:defRPr>
            </a:lvl3pPr>
            <a:lvl4pPr marL="1828800" lvl="3" indent="-317500" algn="l" rtl="0">
              <a:lnSpc>
                <a:spcPct val="90000"/>
              </a:lnSpc>
              <a:spcBef>
                <a:spcPts val="1600"/>
              </a:spcBef>
              <a:spcAft>
                <a:spcPts val="0"/>
              </a:spcAft>
              <a:buClr>
                <a:schemeClr val="dk1"/>
              </a:buClr>
              <a:buSzPts val="1400"/>
              <a:buChar char="●"/>
              <a:defRPr b="0" i="0">
                <a:latin typeface="Helvetica Neue"/>
                <a:ea typeface="Helvetica Neue"/>
                <a:cs typeface="Helvetica Neue"/>
                <a:sym typeface="Helvetica Neue"/>
              </a:defRPr>
            </a:lvl4pPr>
            <a:lvl5pPr marL="2286000" lvl="4" indent="-317500" algn="l" rtl="0">
              <a:lnSpc>
                <a:spcPct val="90000"/>
              </a:lnSpc>
              <a:spcBef>
                <a:spcPts val="1600"/>
              </a:spcBef>
              <a:spcAft>
                <a:spcPts val="0"/>
              </a:spcAft>
              <a:buClr>
                <a:schemeClr val="dk1"/>
              </a:buClr>
              <a:buSzPts val="1400"/>
              <a:buChar char="○"/>
              <a:defRPr b="0" i="0">
                <a:latin typeface="Helvetica Neue"/>
                <a:ea typeface="Helvetica Neue"/>
                <a:cs typeface="Helvetica Neue"/>
                <a:sym typeface="Helvetica Neue"/>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7" name="Google Shape;57;p14"/>
          <p:cNvSpPr txBox="1">
            <a:spLocks noGrp="1"/>
          </p:cNvSpPr>
          <p:nvPr>
            <p:ph type="title"/>
          </p:nvPr>
        </p:nvSpPr>
        <p:spPr>
          <a:xfrm>
            <a:off x="628650" y="247987"/>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000"/>
              <a:buFont typeface="Helvetica Neue"/>
              <a:buNone/>
              <a:defRPr sz="30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2119494" y="393472"/>
            <a:ext cx="4905000" cy="18123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3400"/>
              <a:buFont typeface="Helvetica Neue"/>
              <a:buNone/>
              <a:defRPr sz="3400" b="1" i="0">
                <a:solidFill>
                  <a:schemeClr val="dk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15"/>
          <p:cNvSpPr txBox="1"/>
          <p:nvPr/>
        </p:nvSpPr>
        <p:spPr>
          <a:xfrm>
            <a:off x="2119492" y="2194490"/>
            <a:ext cx="4905000" cy="7545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 sz="2200">
                <a:solidFill>
                  <a:schemeClr val="dk1"/>
                </a:solidFill>
                <a:latin typeface="Helvetica Neue Light"/>
                <a:ea typeface="Helvetica Neue Light"/>
                <a:cs typeface="Helvetica Neue Light"/>
                <a:sym typeface="Helvetica Neue Light"/>
              </a:rPr>
              <a:t>Applying Lessons from Freshman</a:t>
            </a:r>
            <a:endParaRPr sz="2200">
              <a:solidFill>
                <a:schemeClr val="dk1"/>
              </a:solidFill>
              <a:latin typeface="Helvetica Neue Light"/>
              <a:ea typeface="Helvetica Neue Light"/>
              <a:cs typeface="Helvetica Neue Light"/>
              <a:sym typeface="Helvetica Neue Light"/>
            </a:endParaRPr>
          </a:p>
          <a:p>
            <a:pPr marL="0" marR="0" lvl="0" indent="0" algn="ctr" rtl="0">
              <a:lnSpc>
                <a:spcPct val="90000"/>
              </a:lnSpc>
              <a:spcBef>
                <a:spcPts val="0"/>
              </a:spcBef>
              <a:spcAft>
                <a:spcPts val="0"/>
              </a:spcAft>
              <a:buClr>
                <a:schemeClr val="dk1"/>
              </a:buClr>
              <a:buSzPts val="1100"/>
              <a:buFont typeface="Arial"/>
              <a:buNone/>
            </a:pPr>
            <a:r>
              <a:rPr lang="en" sz="2200">
                <a:solidFill>
                  <a:schemeClr val="dk1"/>
                </a:solidFill>
                <a:latin typeface="Helvetica Neue Light"/>
                <a:ea typeface="Helvetica Neue Light"/>
                <a:cs typeface="Helvetica Neue Light"/>
                <a:sym typeface="Helvetica Neue Light"/>
              </a:rPr>
              <a:t>Success to Sophomore Ye</a:t>
            </a:r>
            <a:r>
              <a:rPr lang="en" sz="2400">
                <a:solidFill>
                  <a:schemeClr val="dk1"/>
                </a:solidFill>
                <a:latin typeface="Helvetica Neue Light"/>
                <a:ea typeface="Helvetica Neue Light"/>
                <a:cs typeface="Helvetica Neue Light"/>
                <a:sym typeface="Helvetica Neue Light"/>
              </a:rPr>
              <a:t>ar</a:t>
            </a:r>
            <a:endParaRPr sz="2400">
              <a:solidFill>
                <a:schemeClr val="dk1"/>
              </a:solidFill>
              <a:latin typeface="Helvetica Neue Light"/>
              <a:ea typeface="Helvetica Neue Light"/>
              <a:cs typeface="Helvetica Neue Light"/>
              <a:sym typeface="Helvetica Neue Light"/>
            </a:endParaRPr>
          </a:p>
          <a:p>
            <a:pPr marL="0" marR="0" lvl="0" indent="0" algn="ctr" rtl="0">
              <a:lnSpc>
                <a:spcPct val="90000"/>
              </a:lnSpc>
              <a:spcBef>
                <a:spcPts val="0"/>
              </a:spcBef>
              <a:spcAft>
                <a:spcPts val="0"/>
              </a:spcAft>
              <a:buClr>
                <a:schemeClr val="dk1"/>
              </a:buClr>
              <a:buSzPts val="2400"/>
              <a:buFont typeface="Arial"/>
              <a:buNone/>
            </a:pPr>
            <a:endParaRPr sz="2400">
              <a:solidFill>
                <a:schemeClr val="dk1"/>
              </a:solidFill>
              <a:latin typeface="Helvetica Neue Light"/>
              <a:ea typeface="Helvetica Neue Light"/>
              <a:cs typeface="Helvetica Neue Light"/>
              <a:sym typeface="Helvetica Neue Light"/>
            </a:endParaRPr>
          </a:p>
        </p:txBody>
      </p:sp>
      <p:pic>
        <p:nvPicPr>
          <p:cNvPr id="61" name="Google Shape;61;p15"/>
          <p:cNvPicPr preferRelativeResize="0"/>
          <p:nvPr/>
        </p:nvPicPr>
        <p:blipFill rotWithShape="1">
          <a:blip r:embed="rId2">
            <a:alphaModFix/>
          </a:blip>
          <a:srcRect b="39918"/>
          <a:stretch/>
        </p:blipFill>
        <p:spPr>
          <a:xfrm>
            <a:off x="3634419" y="3102831"/>
            <a:ext cx="1875143" cy="131894"/>
          </a:xfrm>
          <a:prstGeom prst="rect">
            <a:avLst/>
          </a:prstGeom>
          <a:noFill/>
          <a:ln>
            <a:noFill/>
          </a:ln>
        </p:spPr>
      </p:pic>
      <p:cxnSp>
        <p:nvCxnSpPr>
          <p:cNvPr id="62" name="Google Shape;62;p15"/>
          <p:cNvCxnSpPr/>
          <p:nvPr/>
        </p:nvCxnSpPr>
        <p:spPr>
          <a:xfrm rot="10800000">
            <a:off x="2634052" y="3168770"/>
            <a:ext cx="845700" cy="0"/>
          </a:xfrm>
          <a:prstGeom prst="straightConnector1">
            <a:avLst/>
          </a:prstGeom>
          <a:noFill/>
          <a:ln w="38100" cap="flat" cmpd="sng">
            <a:solidFill>
              <a:srgbClr val="990000"/>
            </a:solidFill>
            <a:prstDash val="solid"/>
            <a:miter lim="800000"/>
            <a:headEnd type="none" w="sm" len="sm"/>
            <a:tailEnd type="none" w="sm" len="sm"/>
          </a:ln>
        </p:spPr>
      </p:cxnSp>
      <p:cxnSp>
        <p:nvCxnSpPr>
          <p:cNvPr id="63" name="Google Shape;63;p15"/>
          <p:cNvCxnSpPr/>
          <p:nvPr/>
        </p:nvCxnSpPr>
        <p:spPr>
          <a:xfrm rot="10800000">
            <a:off x="5664251" y="3168776"/>
            <a:ext cx="845700" cy="0"/>
          </a:xfrm>
          <a:prstGeom prst="straightConnector1">
            <a:avLst/>
          </a:prstGeom>
          <a:noFill/>
          <a:ln w="38100" cap="flat" cmpd="sng">
            <a:solidFill>
              <a:srgbClr val="990000"/>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64"/>
        <p:cNvGrpSpPr/>
        <p:nvPr/>
      </p:nvGrpSpPr>
      <p:grpSpPr>
        <a:xfrm>
          <a:off x="0" y="0"/>
          <a:ext cx="0" cy="0"/>
          <a:chOff x="0" y="0"/>
          <a:chExt cx="0" cy="0"/>
        </a:xfrm>
      </p:grpSpPr>
      <p:pic>
        <p:nvPicPr>
          <p:cNvPr id="65" name="Google Shape;65;p16"/>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66" name="Google Shape;66;p16"/>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67" name="Google Shape;67;p16"/>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4_Title and Content 1">
  <p:cSld name="14_Title and Content_1">
    <p:spTree>
      <p:nvGrpSpPr>
        <p:cNvPr id="1" name="Shape 68"/>
        <p:cNvGrpSpPr/>
        <p:nvPr/>
      </p:nvGrpSpPr>
      <p:grpSpPr>
        <a:xfrm>
          <a:off x="0" y="0"/>
          <a:ext cx="0" cy="0"/>
          <a:chOff x="0" y="0"/>
          <a:chExt cx="0" cy="0"/>
        </a:xfrm>
      </p:grpSpPr>
      <p:sp>
        <p:nvSpPr>
          <p:cNvPr id="69" name="Google Shape;69;p17"/>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70" name="Google Shape;70;p17"/>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_Title and Content 2">
  <p:cSld name="14_Title and Content_2">
    <p:spTree>
      <p:nvGrpSpPr>
        <p:cNvPr id="1" name="Shape 71"/>
        <p:cNvGrpSpPr/>
        <p:nvPr/>
      </p:nvGrpSpPr>
      <p:grpSpPr>
        <a:xfrm>
          <a:off x="0" y="0"/>
          <a:ext cx="0" cy="0"/>
          <a:chOff x="0" y="0"/>
          <a:chExt cx="0" cy="0"/>
        </a:xfrm>
      </p:grpSpPr>
      <p:pic>
        <p:nvPicPr>
          <p:cNvPr id="72" name="Google Shape;72;p18"/>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73" name="Google Shape;73;p18"/>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74" name="Google Shape;74;p18"/>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4_Title and Content 3">
  <p:cSld name="14_Title and Content_3">
    <p:spTree>
      <p:nvGrpSpPr>
        <p:cNvPr id="1" name="Shape 75"/>
        <p:cNvGrpSpPr/>
        <p:nvPr/>
      </p:nvGrpSpPr>
      <p:grpSpPr>
        <a:xfrm>
          <a:off x="0" y="0"/>
          <a:ext cx="0" cy="0"/>
          <a:chOff x="0" y="0"/>
          <a:chExt cx="0" cy="0"/>
        </a:xfrm>
      </p:grpSpPr>
      <p:pic>
        <p:nvPicPr>
          <p:cNvPr id="76" name="Google Shape;76;p19"/>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77" name="Google Shape;77;p19"/>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78" name="Google Shape;78;p19"/>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79"/>
        <p:cNvGrpSpPr/>
        <p:nvPr/>
      </p:nvGrpSpPr>
      <p:grpSpPr>
        <a:xfrm>
          <a:off x="0" y="0"/>
          <a:ext cx="0" cy="0"/>
          <a:chOff x="0" y="0"/>
          <a:chExt cx="0" cy="0"/>
        </a:xfrm>
      </p:grpSpPr>
      <p:pic>
        <p:nvPicPr>
          <p:cNvPr id="80" name="Google Shape;80;p20"/>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81" name="Google Shape;81;p20"/>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82" name="Google Shape;82;p20"/>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83"/>
        <p:cNvGrpSpPr/>
        <p:nvPr/>
      </p:nvGrpSpPr>
      <p:grpSpPr>
        <a:xfrm>
          <a:off x="0" y="0"/>
          <a:ext cx="0" cy="0"/>
          <a:chOff x="0" y="0"/>
          <a:chExt cx="0" cy="0"/>
        </a:xfrm>
      </p:grpSpPr>
      <p:pic>
        <p:nvPicPr>
          <p:cNvPr id="84" name="Google Shape;84;p21"/>
          <p:cNvPicPr preferRelativeResize="0"/>
          <p:nvPr/>
        </p:nvPicPr>
        <p:blipFill rotWithShape="1">
          <a:blip r:embed="rId2">
            <a:alphaModFix amt="85000"/>
          </a:blip>
          <a:srcRect/>
          <a:stretch/>
        </p:blipFill>
        <p:spPr>
          <a:xfrm>
            <a:off x="0" y="0"/>
            <a:ext cx="9144000" cy="5143500"/>
          </a:xfrm>
          <a:prstGeom prst="rect">
            <a:avLst/>
          </a:prstGeom>
          <a:noFill/>
          <a:ln>
            <a:noFill/>
          </a:ln>
        </p:spPr>
      </p:pic>
      <p:sp>
        <p:nvSpPr>
          <p:cNvPr id="85" name="Google Shape;85;p21"/>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86" name="Google Shape;86;p21"/>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87"/>
        <p:cNvGrpSpPr/>
        <p:nvPr/>
      </p:nvGrpSpPr>
      <p:grpSpPr>
        <a:xfrm>
          <a:off x="0" y="0"/>
          <a:ext cx="0" cy="0"/>
          <a:chOff x="0" y="0"/>
          <a:chExt cx="0" cy="0"/>
        </a:xfrm>
      </p:grpSpPr>
      <p:pic>
        <p:nvPicPr>
          <p:cNvPr id="88" name="Google Shape;88;p22"/>
          <p:cNvPicPr preferRelativeResize="0"/>
          <p:nvPr/>
        </p:nvPicPr>
        <p:blipFill rotWithShape="1">
          <a:blip r:embed="rId2">
            <a:alphaModFix amt="70000"/>
          </a:blip>
          <a:srcRect l="8908" b="8908"/>
          <a:stretch/>
        </p:blipFill>
        <p:spPr>
          <a:xfrm>
            <a:off x="0" y="-1"/>
            <a:ext cx="9144000" cy="5143500"/>
          </a:xfrm>
          <a:prstGeom prst="rect">
            <a:avLst/>
          </a:prstGeom>
          <a:noFill/>
          <a:ln>
            <a:noFill/>
          </a:ln>
        </p:spPr>
      </p:pic>
      <p:sp>
        <p:nvSpPr>
          <p:cNvPr id="89" name="Google Shape;89;p22"/>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90" name="Google Shape;90;p22"/>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91"/>
        <p:cNvGrpSpPr/>
        <p:nvPr/>
      </p:nvGrpSpPr>
      <p:grpSpPr>
        <a:xfrm>
          <a:off x="0" y="0"/>
          <a:ext cx="0" cy="0"/>
          <a:chOff x="0" y="0"/>
          <a:chExt cx="0" cy="0"/>
        </a:xfrm>
      </p:grpSpPr>
      <p:pic>
        <p:nvPicPr>
          <p:cNvPr id="92" name="Google Shape;92;p23"/>
          <p:cNvPicPr preferRelativeResize="0"/>
          <p:nvPr/>
        </p:nvPicPr>
        <p:blipFill rotWithShape="1">
          <a:blip r:embed="rId2">
            <a:alphaModFix amt="70000"/>
          </a:blip>
          <a:srcRect l="3100" t="3100"/>
          <a:stretch/>
        </p:blipFill>
        <p:spPr>
          <a:xfrm>
            <a:off x="0" y="1"/>
            <a:ext cx="9144000" cy="5143500"/>
          </a:xfrm>
          <a:prstGeom prst="rect">
            <a:avLst/>
          </a:prstGeom>
          <a:noFill/>
          <a:ln>
            <a:noFill/>
          </a:ln>
        </p:spPr>
      </p:pic>
      <p:sp>
        <p:nvSpPr>
          <p:cNvPr id="93" name="Google Shape;93;p23"/>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94" name="Google Shape;94;p23"/>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95"/>
        <p:cNvGrpSpPr/>
        <p:nvPr/>
      </p:nvGrpSpPr>
      <p:grpSpPr>
        <a:xfrm>
          <a:off x="0" y="0"/>
          <a:ext cx="0" cy="0"/>
          <a:chOff x="0" y="0"/>
          <a:chExt cx="0" cy="0"/>
        </a:xfrm>
      </p:grpSpPr>
      <p:pic>
        <p:nvPicPr>
          <p:cNvPr id="96" name="Google Shape;96;p2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7" name="Google Shape;97;p24"/>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98" name="Google Shape;98;p24"/>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99"/>
        <p:cNvGrpSpPr/>
        <p:nvPr/>
      </p:nvGrpSpPr>
      <p:grpSpPr>
        <a:xfrm>
          <a:off x="0" y="0"/>
          <a:ext cx="0" cy="0"/>
          <a:chOff x="0" y="0"/>
          <a:chExt cx="0" cy="0"/>
        </a:xfrm>
      </p:grpSpPr>
      <p:pic>
        <p:nvPicPr>
          <p:cNvPr id="100" name="Google Shape;100;p25"/>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101" name="Google Shape;101;p25"/>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02" name="Google Shape;102;p25"/>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
        <p:cNvGrpSpPr/>
        <p:nvPr/>
      </p:nvGrpSpPr>
      <p:grpSpPr>
        <a:xfrm>
          <a:off x="0" y="0"/>
          <a:ext cx="0" cy="0"/>
          <a:chOff x="0" y="0"/>
          <a:chExt cx="0" cy="0"/>
        </a:xfrm>
      </p:grpSpPr>
      <p:sp>
        <p:nvSpPr>
          <p:cNvPr id="108" name="Google Shape;108;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9" name="Google Shape;109;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4"/>
        <p:cNvGrpSpPr/>
        <p:nvPr/>
      </p:nvGrpSpPr>
      <p:grpSpPr>
        <a:xfrm>
          <a:off x="0" y="0"/>
          <a:ext cx="0" cy="0"/>
          <a:chOff x="0" y="0"/>
          <a:chExt cx="0" cy="0"/>
        </a:xfrm>
      </p:grpSpPr>
      <p:sp>
        <p:nvSpPr>
          <p:cNvPr id="115" name="Google Shape;11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7" name="Google Shape;11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8"/>
        <p:cNvGrpSpPr/>
        <p:nvPr/>
      </p:nvGrpSpPr>
      <p:grpSpPr>
        <a:xfrm>
          <a:off x="0" y="0"/>
          <a:ext cx="0" cy="0"/>
          <a:chOff x="0" y="0"/>
          <a:chExt cx="0" cy="0"/>
        </a:xfrm>
      </p:grpSpPr>
      <p:sp>
        <p:nvSpPr>
          <p:cNvPr id="119" name="Google Shape;11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1" name="Google Shape;121;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2" name="Google Shape;12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6"/>
        <p:cNvGrpSpPr/>
        <p:nvPr/>
      </p:nvGrpSpPr>
      <p:grpSpPr>
        <a:xfrm>
          <a:off x="0" y="0"/>
          <a:ext cx="0" cy="0"/>
          <a:chOff x="0" y="0"/>
          <a:chExt cx="0" cy="0"/>
        </a:xfrm>
      </p:grpSpPr>
      <p:sp>
        <p:nvSpPr>
          <p:cNvPr id="127" name="Google Shape;127;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 name="Google Shape;128;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9" name="Google Shape;12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2" name="Google Shape;13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3"/>
        <p:cNvGrpSpPr/>
        <p:nvPr/>
      </p:nvGrpSpPr>
      <p:grpSpPr>
        <a:xfrm>
          <a:off x="0" y="0"/>
          <a:ext cx="0" cy="0"/>
          <a:chOff x="0" y="0"/>
          <a:chExt cx="0" cy="0"/>
        </a:xfrm>
      </p:grpSpPr>
      <p:sp>
        <p:nvSpPr>
          <p:cNvPr id="134" name="Google Shape;134;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6" name="Google Shape;136;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7" name="Google Shape;137;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8" name="Google Shape;13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9"/>
        <p:cNvGrpSpPr/>
        <p:nvPr/>
      </p:nvGrpSpPr>
      <p:grpSpPr>
        <a:xfrm>
          <a:off x="0" y="0"/>
          <a:ext cx="0" cy="0"/>
          <a:chOff x="0" y="0"/>
          <a:chExt cx="0" cy="0"/>
        </a:xfrm>
      </p:grpSpPr>
      <p:sp>
        <p:nvSpPr>
          <p:cNvPr id="140" name="Google Shape;140;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1" name="Google Shape;14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2"/>
        <p:cNvGrpSpPr/>
        <p:nvPr/>
      </p:nvGrpSpPr>
      <p:grpSpPr>
        <a:xfrm>
          <a:off x="0" y="0"/>
          <a:ext cx="0" cy="0"/>
          <a:chOff x="0" y="0"/>
          <a:chExt cx="0" cy="0"/>
        </a:xfrm>
      </p:grpSpPr>
      <p:sp>
        <p:nvSpPr>
          <p:cNvPr id="143" name="Google Shape;143;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4" name="Google Shape;144;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5" name="Google Shape;14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spTree>
      <p:nvGrpSpPr>
        <p:cNvPr id="1" name="Shape 148"/>
        <p:cNvGrpSpPr/>
        <p:nvPr/>
      </p:nvGrpSpPr>
      <p:grpSpPr>
        <a:xfrm>
          <a:off x="0" y="0"/>
          <a:ext cx="0" cy="0"/>
          <a:chOff x="0" y="0"/>
          <a:chExt cx="0" cy="0"/>
        </a:xfrm>
      </p:grpSpPr>
      <p:sp>
        <p:nvSpPr>
          <p:cNvPr id="149" name="Google Shape;149;p38"/>
          <p:cNvSpPr/>
          <p:nvPr/>
        </p:nvSpPr>
        <p:spPr>
          <a:xfrm>
            <a:off x="0" y="0"/>
            <a:ext cx="9144000" cy="1220100"/>
          </a:xfrm>
          <a:prstGeom prst="rect">
            <a:avLst/>
          </a:prstGeom>
          <a:solidFill>
            <a:srgbClr val="99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50" name="Google Shape;150;p38"/>
          <p:cNvSpPr/>
          <p:nvPr/>
        </p:nvSpPr>
        <p:spPr>
          <a:xfrm flipH="1">
            <a:off x="6709800" y="4122363"/>
            <a:ext cx="2434200" cy="1020900"/>
          </a:xfrm>
          <a:prstGeom prst="rtTriangle">
            <a:avLst/>
          </a:prstGeom>
          <a:solidFill>
            <a:srgbClr val="99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1" name="Google Shape;151;p38"/>
          <p:cNvSpPr txBox="1">
            <a:spLocks noGrp="1"/>
          </p:cNvSpPr>
          <p:nvPr>
            <p:ph type="body" idx="1"/>
          </p:nvPr>
        </p:nvSpPr>
        <p:spPr>
          <a:xfrm>
            <a:off x="628650" y="1416133"/>
            <a:ext cx="7886700" cy="32892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chemeClr val="dk1"/>
              </a:buClr>
              <a:buSzPts val="2100"/>
              <a:buChar char="●"/>
              <a:defRPr b="0" i="0">
                <a:latin typeface="Helvetica Neue"/>
                <a:ea typeface="Helvetica Neue"/>
                <a:cs typeface="Helvetica Neue"/>
                <a:sym typeface="Helvetica Neue"/>
              </a:defRPr>
            </a:lvl1pPr>
            <a:lvl2pPr marL="914400" lvl="1" indent="-342900" algn="l" rtl="0">
              <a:lnSpc>
                <a:spcPct val="90000"/>
              </a:lnSpc>
              <a:spcBef>
                <a:spcPts val="1600"/>
              </a:spcBef>
              <a:spcAft>
                <a:spcPts val="0"/>
              </a:spcAft>
              <a:buClr>
                <a:schemeClr val="dk1"/>
              </a:buClr>
              <a:buSzPts val="1800"/>
              <a:buChar char="○"/>
              <a:defRPr b="0" i="0">
                <a:latin typeface="Helvetica Neue"/>
                <a:ea typeface="Helvetica Neue"/>
                <a:cs typeface="Helvetica Neue"/>
                <a:sym typeface="Helvetica Neue"/>
              </a:defRPr>
            </a:lvl2pPr>
            <a:lvl3pPr marL="1371600" lvl="2" indent="-323850" algn="l" rtl="0">
              <a:lnSpc>
                <a:spcPct val="90000"/>
              </a:lnSpc>
              <a:spcBef>
                <a:spcPts val="1600"/>
              </a:spcBef>
              <a:spcAft>
                <a:spcPts val="0"/>
              </a:spcAft>
              <a:buClr>
                <a:schemeClr val="dk1"/>
              </a:buClr>
              <a:buSzPts val="1500"/>
              <a:buChar char="■"/>
              <a:defRPr b="0" i="0">
                <a:latin typeface="Helvetica Neue"/>
                <a:ea typeface="Helvetica Neue"/>
                <a:cs typeface="Helvetica Neue"/>
                <a:sym typeface="Helvetica Neue"/>
              </a:defRPr>
            </a:lvl3pPr>
            <a:lvl4pPr marL="1828800" lvl="3" indent="-317500" algn="l" rtl="0">
              <a:lnSpc>
                <a:spcPct val="90000"/>
              </a:lnSpc>
              <a:spcBef>
                <a:spcPts val="1600"/>
              </a:spcBef>
              <a:spcAft>
                <a:spcPts val="0"/>
              </a:spcAft>
              <a:buClr>
                <a:schemeClr val="dk1"/>
              </a:buClr>
              <a:buSzPts val="1400"/>
              <a:buChar char="●"/>
              <a:defRPr b="0" i="0">
                <a:latin typeface="Helvetica Neue"/>
                <a:ea typeface="Helvetica Neue"/>
                <a:cs typeface="Helvetica Neue"/>
                <a:sym typeface="Helvetica Neue"/>
              </a:defRPr>
            </a:lvl4pPr>
            <a:lvl5pPr marL="2286000" lvl="4" indent="-317500" algn="l" rtl="0">
              <a:lnSpc>
                <a:spcPct val="90000"/>
              </a:lnSpc>
              <a:spcBef>
                <a:spcPts val="1600"/>
              </a:spcBef>
              <a:spcAft>
                <a:spcPts val="0"/>
              </a:spcAft>
              <a:buClr>
                <a:schemeClr val="dk1"/>
              </a:buClr>
              <a:buSzPts val="1400"/>
              <a:buChar char="○"/>
              <a:defRPr b="0" i="0">
                <a:latin typeface="Helvetica Neue"/>
                <a:ea typeface="Helvetica Neue"/>
                <a:cs typeface="Helvetica Neue"/>
                <a:sym typeface="Helvetica Neue"/>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52" name="Google Shape;152;p38"/>
          <p:cNvSpPr txBox="1">
            <a:spLocks noGrp="1"/>
          </p:cNvSpPr>
          <p:nvPr>
            <p:ph type="title"/>
          </p:nvPr>
        </p:nvSpPr>
        <p:spPr>
          <a:xfrm>
            <a:off x="628650" y="247987"/>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000"/>
              <a:buFont typeface="Helvetica Neue"/>
              <a:buNone/>
              <a:defRPr sz="30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38"/>
          <p:cNvSpPr/>
          <p:nvPr/>
        </p:nvSpPr>
        <p:spPr>
          <a:xfrm rot="10800000" flipH="1">
            <a:off x="1" y="237"/>
            <a:ext cx="2289300" cy="1020900"/>
          </a:xfrm>
          <a:prstGeom prst="rtTriangle">
            <a:avLst/>
          </a:prstGeom>
          <a:solidFill>
            <a:schemeClr val="lt1">
              <a:alpha val="749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4" name="Google Shape;154;p38"/>
          <p:cNvSpPr/>
          <p:nvPr/>
        </p:nvSpPr>
        <p:spPr>
          <a:xfrm rot="10800000" flipH="1">
            <a:off x="396689" y="-102"/>
            <a:ext cx="1317900" cy="583200"/>
          </a:xfrm>
          <a:prstGeom prst="rtTriangle">
            <a:avLst/>
          </a:prstGeom>
          <a:solidFill>
            <a:schemeClr val="lt1">
              <a:alpha val="749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0_Title and Content 1">
  <p:cSld name="20_Title and Content_1">
    <p:spTree>
      <p:nvGrpSpPr>
        <p:cNvPr id="1" name="Shape 155"/>
        <p:cNvGrpSpPr/>
        <p:nvPr/>
      </p:nvGrpSpPr>
      <p:grpSpPr>
        <a:xfrm>
          <a:off x="0" y="0"/>
          <a:ext cx="0" cy="0"/>
          <a:chOff x="0" y="0"/>
          <a:chExt cx="0" cy="0"/>
        </a:xfrm>
      </p:grpSpPr>
      <p:sp>
        <p:nvSpPr>
          <p:cNvPr id="156" name="Google Shape;156;p39"/>
          <p:cNvSpPr/>
          <p:nvPr/>
        </p:nvSpPr>
        <p:spPr>
          <a:xfrm>
            <a:off x="0" y="0"/>
            <a:ext cx="9144000" cy="1220100"/>
          </a:xfrm>
          <a:prstGeom prst="rect">
            <a:avLst/>
          </a:prstGeom>
          <a:solidFill>
            <a:srgbClr val="99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57" name="Google Shape;157;p39"/>
          <p:cNvSpPr txBox="1">
            <a:spLocks noGrp="1"/>
          </p:cNvSpPr>
          <p:nvPr>
            <p:ph type="body" idx="1"/>
          </p:nvPr>
        </p:nvSpPr>
        <p:spPr>
          <a:xfrm>
            <a:off x="628650" y="1416133"/>
            <a:ext cx="7886700" cy="32892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chemeClr val="dk1"/>
              </a:buClr>
              <a:buSzPts val="2100"/>
              <a:buChar char="●"/>
              <a:defRPr b="0" i="0">
                <a:latin typeface="Helvetica Neue"/>
                <a:ea typeface="Helvetica Neue"/>
                <a:cs typeface="Helvetica Neue"/>
                <a:sym typeface="Helvetica Neue"/>
              </a:defRPr>
            </a:lvl1pPr>
            <a:lvl2pPr marL="914400" lvl="1" indent="-342900" algn="l" rtl="0">
              <a:lnSpc>
                <a:spcPct val="90000"/>
              </a:lnSpc>
              <a:spcBef>
                <a:spcPts val="1600"/>
              </a:spcBef>
              <a:spcAft>
                <a:spcPts val="0"/>
              </a:spcAft>
              <a:buClr>
                <a:schemeClr val="dk1"/>
              </a:buClr>
              <a:buSzPts val="1800"/>
              <a:buChar char="○"/>
              <a:defRPr b="0" i="0">
                <a:latin typeface="Helvetica Neue"/>
                <a:ea typeface="Helvetica Neue"/>
                <a:cs typeface="Helvetica Neue"/>
                <a:sym typeface="Helvetica Neue"/>
              </a:defRPr>
            </a:lvl2pPr>
            <a:lvl3pPr marL="1371600" lvl="2" indent="-323850" algn="l" rtl="0">
              <a:lnSpc>
                <a:spcPct val="90000"/>
              </a:lnSpc>
              <a:spcBef>
                <a:spcPts val="1600"/>
              </a:spcBef>
              <a:spcAft>
                <a:spcPts val="0"/>
              </a:spcAft>
              <a:buClr>
                <a:schemeClr val="dk1"/>
              </a:buClr>
              <a:buSzPts val="1500"/>
              <a:buChar char="■"/>
              <a:defRPr b="0" i="0">
                <a:latin typeface="Helvetica Neue"/>
                <a:ea typeface="Helvetica Neue"/>
                <a:cs typeface="Helvetica Neue"/>
                <a:sym typeface="Helvetica Neue"/>
              </a:defRPr>
            </a:lvl3pPr>
            <a:lvl4pPr marL="1828800" lvl="3" indent="-317500" algn="l" rtl="0">
              <a:lnSpc>
                <a:spcPct val="90000"/>
              </a:lnSpc>
              <a:spcBef>
                <a:spcPts val="1600"/>
              </a:spcBef>
              <a:spcAft>
                <a:spcPts val="0"/>
              </a:spcAft>
              <a:buClr>
                <a:schemeClr val="dk1"/>
              </a:buClr>
              <a:buSzPts val="1400"/>
              <a:buChar char="●"/>
              <a:defRPr b="0" i="0">
                <a:latin typeface="Helvetica Neue"/>
                <a:ea typeface="Helvetica Neue"/>
                <a:cs typeface="Helvetica Neue"/>
                <a:sym typeface="Helvetica Neue"/>
              </a:defRPr>
            </a:lvl4pPr>
            <a:lvl5pPr marL="2286000" lvl="4" indent="-317500" algn="l" rtl="0">
              <a:lnSpc>
                <a:spcPct val="90000"/>
              </a:lnSpc>
              <a:spcBef>
                <a:spcPts val="1600"/>
              </a:spcBef>
              <a:spcAft>
                <a:spcPts val="0"/>
              </a:spcAft>
              <a:buClr>
                <a:schemeClr val="dk1"/>
              </a:buClr>
              <a:buSzPts val="1400"/>
              <a:buChar char="○"/>
              <a:defRPr b="0" i="0">
                <a:latin typeface="Helvetica Neue"/>
                <a:ea typeface="Helvetica Neue"/>
                <a:cs typeface="Helvetica Neue"/>
                <a:sym typeface="Helvetica Neue"/>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58" name="Google Shape;158;p39"/>
          <p:cNvSpPr txBox="1">
            <a:spLocks noGrp="1"/>
          </p:cNvSpPr>
          <p:nvPr>
            <p:ph type="title"/>
          </p:nvPr>
        </p:nvSpPr>
        <p:spPr>
          <a:xfrm>
            <a:off x="628650" y="247987"/>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000"/>
              <a:buFont typeface="Helvetica Neue"/>
              <a:buNone/>
              <a:defRPr sz="30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9"/>
        <p:cNvGrpSpPr/>
        <p:nvPr/>
      </p:nvGrpSpPr>
      <p:grpSpPr>
        <a:xfrm>
          <a:off x="0" y="0"/>
          <a:ext cx="0" cy="0"/>
          <a:chOff x="0" y="0"/>
          <a:chExt cx="0" cy="0"/>
        </a:xfrm>
      </p:grpSpPr>
      <p:sp>
        <p:nvSpPr>
          <p:cNvPr id="160" name="Google Shape;160;p40"/>
          <p:cNvSpPr txBox="1">
            <a:spLocks noGrp="1"/>
          </p:cNvSpPr>
          <p:nvPr>
            <p:ph type="ctrTitle"/>
          </p:nvPr>
        </p:nvSpPr>
        <p:spPr>
          <a:xfrm>
            <a:off x="2119494" y="393472"/>
            <a:ext cx="4905000" cy="18123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3400"/>
              <a:buFont typeface="Helvetica Neue"/>
              <a:buNone/>
              <a:defRPr sz="3400" b="1" i="0">
                <a:solidFill>
                  <a:schemeClr val="dk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40"/>
          <p:cNvSpPr txBox="1"/>
          <p:nvPr/>
        </p:nvSpPr>
        <p:spPr>
          <a:xfrm>
            <a:off x="2119492" y="2194490"/>
            <a:ext cx="4905000" cy="7545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 sz="2200">
                <a:solidFill>
                  <a:schemeClr val="dk1"/>
                </a:solidFill>
                <a:latin typeface="Helvetica Neue Light"/>
                <a:ea typeface="Helvetica Neue Light"/>
                <a:cs typeface="Helvetica Neue Light"/>
                <a:sym typeface="Helvetica Neue Light"/>
              </a:rPr>
              <a:t>Applying Lessons from Freshman</a:t>
            </a:r>
            <a:endParaRPr sz="2200">
              <a:solidFill>
                <a:schemeClr val="dk1"/>
              </a:solidFill>
              <a:latin typeface="Helvetica Neue Light"/>
              <a:ea typeface="Helvetica Neue Light"/>
              <a:cs typeface="Helvetica Neue Light"/>
              <a:sym typeface="Helvetica Neue Light"/>
            </a:endParaRPr>
          </a:p>
          <a:p>
            <a:pPr marL="0" marR="0" lvl="0" indent="0" algn="ctr" rtl="0">
              <a:lnSpc>
                <a:spcPct val="90000"/>
              </a:lnSpc>
              <a:spcBef>
                <a:spcPts val="0"/>
              </a:spcBef>
              <a:spcAft>
                <a:spcPts val="0"/>
              </a:spcAft>
              <a:buClr>
                <a:schemeClr val="dk1"/>
              </a:buClr>
              <a:buSzPts val="1100"/>
              <a:buFont typeface="Arial"/>
              <a:buNone/>
            </a:pPr>
            <a:r>
              <a:rPr lang="en" sz="2200">
                <a:solidFill>
                  <a:schemeClr val="dk1"/>
                </a:solidFill>
                <a:latin typeface="Helvetica Neue Light"/>
                <a:ea typeface="Helvetica Neue Light"/>
                <a:cs typeface="Helvetica Neue Light"/>
                <a:sym typeface="Helvetica Neue Light"/>
              </a:rPr>
              <a:t>Success to Sophomore Ye</a:t>
            </a:r>
            <a:r>
              <a:rPr lang="en" sz="2400">
                <a:solidFill>
                  <a:schemeClr val="dk1"/>
                </a:solidFill>
                <a:latin typeface="Helvetica Neue Light"/>
                <a:ea typeface="Helvetica Neue Light"/>
                <a:cs typeface="Helvetica Neue Light"/>
                <a:sym typeface="Helvetica Neue Light"/>
              </a:rPr>
              <a:t>ar</a:t>
            </a:r>
            <a:endParaRPr sz="2400">
              <a:solidFill>
                <a:schemeClr val="dk1"/>
              </a:solidFill>
              <a:latin typeface="Helvetica Neue Light"/>
              <a:ea typeface="Helvetica Neue Light"/>
              <a:cs typeface="Helvetica Neue Light"/>
              <a:sym typeface="Helvetica Neue Light"/>
            </a:endParaRPr>
          </a:p>
          <a:p>
            <a:pPr marL="0" marR="0" lvl="0" indent="0" algn="ctr" rtl="0">
              <a:lnSpc>
                <a:spcPct val="90000"/>
              </a:lnSpc>
              <a:spcBef>
                <a:spcPts val="0"/>
              </a:spcBef>
              <a:spcAft>
                <a:spcPts val="0"/>
              </a:spcAft>
              <a:buClr>
                <a:schemeClr val="dk1"/>
              </a:buClr>
              <a:buSzPts val="2400"/>
              <a:buFont typeface="Arial"/>
              <a:buNone/>
            </a:pPr>
            <a:endParaRPr sz="2400">
              <a:solidFill>
                <a:schemeClr val="dk1"/>
              </a:solidFill>
              <a:latin typeface="Helvetica Neue Light"/>
              <a:ea typeface="Helvetica Neue Light"/>
              <a:cs typeface="Helvetica Neue Light"/>
              <a:sym typeface="Helvetica Neue Light"/>
            </a:endParaRPr>
          </a:p>
        </p:txBody>
      </p:sp>
      <p:pic>
        <p:nvPicPr>
          <p:cNvPr id="162" name="Google Shape;162;p40"/>
          <p:cNvPicPr preferRelativeResize="0"/>
          <p:nvPr/>
        </p:nvPicPr>
        <p:blipFill rotWithShape="1">
          <a:blip r:embed="rId2">
            <a:alphaModFix/>
          </a:blip>
          <a:srcRect b="39918"/>
          <a:stretch/>
        </p:blipFill>
        <p:spPr>
          <a:xfrm>
            <a:off x="3634419" y="3102831"/>
            <a:ext cx="1875143" cy="131894"/>
          </a:xfrm>
          <a:prstGeom prst="rect">
            <a:avLst/>
          </a:prstGeom>
          <a:noFill/>
          <a:ln>
            <a:noFill/>
          </a:ln>
        </p:spPr>
      </p:pic>
      <p:cxnSp>
        <p:nvCxnSpPr>
          <p:cNvPr id="163" name="Google Shape;163;p40"/>
          <p:cNvCxnSpPr/>
          <p:nvPr/>
        </p:nvCxnSpPr>
        <p:spPr>
          <a:xfrm rot="10800000">
            <a:off x="2634052" y="3168770"/>
            <a:ext cx="845700" cy="0"/>
          </a:xfrm>
          <a:prstGeom prst="straightConnector1">
            <a:avLst/>
          </a:prstGeom>
          <a:noFill/>
          <a:ln w="38100" cap="flat" cmpd="sng">
            <a:solidFill>
              <a:srgbClr val="990000"/>
            </a:solidFill>
            <a:prstDash val="solid"/>
            <a:miter lim="800000"/>
            <a:headEnd type="none" w="sm" len="sm"/>
            <a:tailEnd type="none" w="sm" len="sm"/>
          </a:ln>
        </p:spPr>
      </p:cxnSp>
      <p:cxnSp>
        <p:nvCxnSpPr>
          <p:cNvPr id="164" name="Google Shape;164;p40"/>
          <p:cNvCxnSpPr/>
          <p:nvPr/>
        </p:nvCxnSpPr>
        <p:spPr>
          <a:xfrm rot="10800000">
            <a:off x="5664251" y="3168776"/>
            <a:ext cx="845700" cy="0"/>
          </a:xfrm>
          <a:prstGeom prst="straightConnector1">
            <a:avLst/>
          </a:prstGeom>
          <a:noFill/>
          <a:ln w="38100" cap="flat" cmpd="sng">
            <a:solidFill>
              <a:srgbClr val="990000"/>
            </a:solidFill>
            <a:prstDash val="solid"/>
            <a:miter lim="800000"/>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65"/>
        <p:cNvGrpSpPr/>
        <p:nvPr/>
      </p:nvGrpSpPr>
      <p:grpSpPr>
        <a:xfrm>
          <a:off x="0" y="0"/>
          <a:ext cx="0" cy="0"/>
          <a:chOff x="0" y="0"/>
          <a:chExt cx="0" cy="0"/>
        </a:xfrm>
      </p:grpSpPr>
      <p:pic>
        <p:nvPicPr>
          <p:cNvPr id="166" name="Google Shape;166;p41"/>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167" name="Google Shape;167;p41"/>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68" name="Google Shape;168;p41"/>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Title and Content 1">
  <p:cSld name="14_Title and Content_1">
    <p:spTree>
      <p:nvGrpSpPr>
        <p:cNvPr id="1" name="Shape 169"/>
        <p:cNvGrpSpPr/>
        <p:nvPr/>
      </p:nvGrpSpPr>
      <p:grpSpPr>
        <a:xfrm>
          <a:off x="0" y="0"/>
          <a:ext cx="0" cy="0"/>
          <a:chOff x="0" y="0"/>
          <a:chExt cx="0" cy="0"/>
        </a:xfrm>
      </p:grpSpPr>
      <p:sp>
        <p:nvSpPr>
          <p:cNvPr id="170" name="Google Shape;170;p42"/>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71" name="Google Shape;171;p42"/>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4_Title and Content 2">
  <p:cSld name="14_Title and Content_2">
    <p:spTree>
      <p:nvGrpSpPr>
        <p:cNvPr id="1" name="Shape 172"/>
        <p:cNvGrpSpPr/>
        <p:nvPr/>
      </p:nvGrpSpPr>
      <p:grpSpPr>
        <a:xfrm>
          <a:off x="0" y="0"/>
          <a:ext cx="0" cy="0"/>
          <a:chOff x="0" y="0"/>
          <a:chExt cx="0" cy="0"/>
        </a:xfrm>
      </p:grpSpPr>
      <p:pic>
        <p:nvPicPr>
          <p:cNvPr id="173" name="Google Shape;173;p43"/>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174" name="Google Shape;174;p43"/>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75" name="Google Shape;175;p43"/>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4_Title and Content 3">
  <p:cSld name="14_Title and Content_3">
    <p:spTree>
      <p:nvGrpSpPr>
        <p:cNvPr id="1" name="Shape 176"/>
        <p:cNvGrpSpPr/>
        <p:nvPr/>
      </p:nvGrpSpPr>
      <p:grpSpPr>
        <a:xfrm>
          <a:off x="0" y="0"/>
          <a:ext cx="0" cy="0"/>
          <a:chOff x="0" y="0"/>
          <a:chExt cx="0" cy="0"/>
        </a:xfrm>
      </p:grpSpPr>
      <p:pic>
        <p:nvPicPr>
          <p:cNvPr id="177" name="Google Shape;177;p44"/>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178" name="Google Shape;178;p44"/>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79" name="Google Shape;179;p44"/>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180"/>
        <p:cNvGrpSpPr/>
        <p:nvPr/>
      </p:nvGrpSpPr>
      <p:grpSpPr>
        <a:xfrm>
          <a:off x="0" y="0"/>
          <a:ext cx="0" cy="0"/>
          <a:chOff x="0" y="0"/>
          <a:chExt cx="0" cy="0"/>
        </a:xfrm>
      </p:grpSpPr>
      <p:pic>
        <p:nvPicPr>
          <p:cNvPr id="181" name="Google Shape;181;p45"/>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182" name="Google Shape;182;p45"/>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83" name="Google Shape;183;p45"/>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184"/>
        <p:cNvGrpSpPr/>
        <p:nvPr/>
      </p:nvGrpSpPr>
      <p:grpSpPr>
        <a:xfrm>
          <a:off x="0" y="0"/>
          <a:ext cx="0" cy="0"/>
          <a:chOff x="0" y="0"/>
          <a:chExt cx="0" cy="0"/>
        </a:xfrm>
      </p:grpSpPr>
      <p:pic>
        <p:nvPicPr>
          <p:cNvPr id="185" name="Google Shape;185;p46"/>
          <p:cNvPicPr preferRelativeResize="0"/>
          <p:nvPr/>
        </p:nvPicPr>
        <p:blipFill rotWithShape="1">
          <a:blip r:embed="rId2">
            <a:alphaModFix amt="85000"/>
          </a:blip>
          <a:srcRect/>
          <a:stretch/>
        </p:blipFill>
        <p:spPr>
          <a:xfrm>
            <a:off x="0" y="0"/>
            <a:ext cx="9144000" cy="5143500"/>
          </a:xfrm>
          <a:prstGeom prst="rect">
            <a:avLst/>
          </a:prstGeom>
          <a:noFill/>
          <a:ln>
            <a:noFill/>
          </a:ln>
        </p:spPr>
      </p:pic>
      <p:sp>
        <p:nvSpPr>
          <p:cNvPr id="186" name="Google Shape;186;p46"/>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87" name="Google Shape;187;p46"/>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188"/>
        <p:cNvGrpSpPr/>
        <p:nvPr/>
      </p:nvGrpSpPr>
      <p:grpSpPr>
        <a:xfrm>
          <a:off x="0" y="0"/>
          <a:ext cx="0" cy="0"/>
          <a:chOff x="0" y="0"/>
          <a:chExt cx="0" cy="0"/>
        </a:xfrm>
      </p:grpSpPr>
      <p:pic>
        <p:nvPicPr>
          <p:cNvPr id="189" name="Google Shape;189;p47"/>
          <p:cNvPicPr preferRelativeResize="0"/>
          <p:nvPr/>
        </p:nvPicPr>
        <p:blipFill rotWithShape="1">
          <a:blip r:embed="rId2">
            <a:alphaModFix amt="70000"/>
          </a:blip>
          <a:srcRect l="8908" b="8908"/>
          <a:stretch/>
        </p:blipFill>
        <p:spPr>
          <a:xfrm>
            <a:off x="0" y="-1"/>
            <a:ext cx="9144000" cy="5143500"/>
          </a:xfrm>
          <a:prstGeom prst="rect">
            <a:avLst/>
          </a:prstGeom>
          <a:noFill/>
          <a:ln>
            <a:noFill/>
          </a:ln>
        </p:spPr>
      </p:pic>
      <p:sp>
        <p:nvSpPr>
          <p:cNvPr id="190" name="Google Shape;190;p47"/>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91" name="Google Shape;191;p47"/>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192"/>
        <p:cNvGrpSpPr/>
        <p:nvPr/>
      </p:nvGrpSpPr>
      <p:grpSpPr>
        <a:xfrm>
          <a:off x="0" y="0"/>
          <a:ext cx="0" cy="0"/>
          <a:chOff x="0" y="0"/>
          <a:chExt cx="0" cy="0"/>
        </a:xfrm>
      </p:grpSpPr>
      <p:pic>
        <p:nvPicPr>
          <p:cNvPr id="193" name="Google Shape;193;p48"/>
          <p:cNvPicPr preferRelativeResize="0"/>
          <p:nvPr/>
        </p:nvPicPr>
        <p:blipFill rotWithShape="1">
          <a:blip r:embed="rId2">
            <a:alphaModFix amt="70000"/>
          </a:blip>
          <a:srcRect l="3100" t="3100"/>
          <a:stretch/>
        </p:blipFill>
        <p:spPr>
          <a:xfrm>
            <a:off x="0" y="1"/>
            <a:ext cx="9144000" cy="5143500"/>
          </a:xfrm>
          <a:prstGeom prst="rect">
            <a:avLst/>
          </a:prstGeom>
          <a:noFill/>
          <a:ln>
            <a:noFill/>
          </a:ln>
        </p:spPr>
      </p:pic>
      <p:sp>
        <p:nvSpPr>
          <p:cNvPr id="194" name="Google Shape;194;p48"/>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95" name="Google Shape;195;p48"/>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196"/>
        <p:cNvGrpSpPr/>
        <p:nvPr/>
      </p:nvGrpSpPr>
      <p:grpSpPr>
        <a:xfrm>
          <a:off x="0" y="0"/>
          <a:ext cx="0" cy="0"/>
          <a:chOff x="0" y="0"/>
          <a:chExt cx="0" cy="0"/>
        </a:xfrm>
      </p:grpSpPr>
      <p:pic>
        <p:nvPicPr>
          <p:cNvPr id="197" name="Google Shape;197;p4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8" name="Google Shape;198;p49"/>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199" name="Google Shape;199;p49"/>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200"/>
        <p:cNvGrpSpPr/>
        <p:nvPr/>
      </p:nvGrpSpPr>
      <p:grpSpPr>
        <a:xfrm>
          <a:off x="0" y="0"/>
          <a:ext cx="0" cy="0"/>
          <a:chOff x="0" y="0"/>
          <a:chExt cx="0" cy="0"/>
        </a:xfrm>
      </p:grpSpPr>
      <p:pic>
        <p:nvPicPr>
          <p:cNvPr id="201" name="Google Shape;201;p50"/>
          <p:cNvPicPr preferRelativeResize="0"/>
          <p:nvPr/>
        </p:nvPicPr>
        <p:blipFill rotWithShape="1">
          <a:blip r:embed="rId2">
            <a:alphaModFix amt="50000"/>
          </a:blip>
          <a:srcRect/>
          <a:stretch/>
        </p:blipFill>
        <p:spPr>
          <a:xfrm>
            <a:off x="0" y="0"/>
            <a:ext cx="9144000" cy="5143500"/>
          </a:xfrm>
          <a:prstGeom prst="rect">
            <a:avLst/>
          </a:prstGeom>
          <a:noFill/>
          <a:ln>
            <a:noFill/>
          </a:ln>
        </p:spPr>
      </p:pic>
      <p:sp>
        <p:nvSpPr>
          <p:cNvPr id="202" name="Google Shape;202;p50"/>
          <p:cNvSpPr/>
          <p:nvPr/>
        </p:nvSpPr>
        <p:spPr>
          <a:xfrm>
            <a:off x="0" y="1202266"/>
            <a:ext cx="9144000" cy="2811900"/>
          </a:xfrm>
          <a:prstGeom prst="rect">
            <a:avLst/>
          </a:prstGeom>
          <a:solidFill>
            <a:srgbClr val="990000"/>
          </a:solid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203" name="Google Shape;203;p50"/>
          <p:cNvSpPr txBox="1">
            <a:spLocks noGrp="1"/>
          </p:cNvSpPr>
          <p:nvPr>
            <p:ph type="title"/>
          </p:nvPr>
        </p:nvSpPr>
        <p:spPr>
          <a:xfrm>
            <a:off x="628650" y="1446145"/>
            <a:ext cx="7886700" cy="2307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2700"/>
              <a:buFont typeface="Helvetica Neue"/>
              <a:buNone/>
              <a:defRPr sz="2700" b="1" i="0">
                <a:solidFill>
                  <a:schemeClr val="lt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3"/>
        <p:cNvGrpSpPr/>
        <p:nvPr/>
      </p:nvGrpSpPr>
      <p:grpSpPr>
        <a:xfrm>
          <a:off x="0" y="0"/>
          <a:ext cx="0" cy="0"/>
          <a:chOff x="0" y="0"/>
          <a:chExt cx="0" cy="0"/>
        </a:xfrm>
      </p:grpSpPr>
      <p:sp>
        <p:nvSpPr>
          <p:cNvPr id="104" name="Google Shape;104;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5" name="Google Shape;105;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06" name="Google Shape;10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hyperlink" Target="https://consortium.uchicago.edu/publications/the-forgotten-year" TargetMode="External"/><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51"/>
          <p:cNvPicPr preferRelativeResize="0"/>
          <p:nvPr/>
        </p:nvPicPr>
        <p:blipFill rotWithShape="1">
          <a:blip r:embed="rId3">
            <a:alphaModFix/>
          </a:blip>
          <a:srcRect t="25795" b="18260"/>
          <a:stretch/>
        </p:blipFill>
        <p:spPr>
          <a:xfrm rot="10800000" flipH="1">
            <a:off x="0" y="-9825"/>
            <a:ext cx="9193525" cy="5143500"/>
          </a:xfrm>
          <a:prstGeom prst="rect">
            <a:avLst/>
          </a:prstGeom>
          <a:noFill/>
          <a:ln>
            <a:noFill/>
          </a:ln>
        </p:spPr>
      </p:pic>
      <p:sp>
        <p:nvSpPr>
          <p:cNvPr id="209" name="Google Shape;209;p51"/>
          <p:cNvSpPr txBox="1"/>
          <p:nvPr/>
        </p:nvSpPr>
        <p:spPr>
          <a:xfrm>
            <a:off x="351050" y="132250"/>
            <a:ext cx="7499400" cy="23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FFFFF"/>
                </a:solidFill>
                <a:latin typeface="Helvetica Neue"/>
                <a:ea typeface="Helvetica Neue"/>
                <a:cs typeface="Helvetica Neue"/>
                <a:sym typeface="Helvetica Neue"/>
              </a:rPr>
              <a:t>The Forgotten Year</a:t>
            </a:r>
            <a:endParaRPr sz="45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1300">
              <a:solidFill>
                <a:srgbClr val="FFFFFF"/>
              </a:solidFill>
              <a:latin typeface="Helvetica Neue"/>
              <a:ea typeface="Helvetica Neue"/>
              <a:cs typeface="Helvetica Neue"/>
              <a:sym typeface="Helvetica Neue"/>
            </a:endParaRPr>
          </a:p>
          <a:p>
            <a:pPr marL="0" lvl="0" indent="0" algn="l" rtl="0">
              <a:spcBef>
                <a:spcPts val="0"/>
              </a:spcBef>
              <a:spcAft>
                <a:spcPts val="0"/>
              </a:spcAft>
              <a:buNone/>
            </a:pPr>
            <a:r>
              <a:rPr lang="en" sz="2700">
                <a:solidFill>
                  <a:srgbClr val="FFFFFF"/>
                </a:solidFill>
                <a:latin typeface="Helvetica Neue"/>
                <a:ea typeface="Helvetica Neue"/>
                <a:cs typeface="Helvetica Neue"/>
                <a:sym typeface="Helvetica Neue"/>
              </a:rPr>
              <a:t>Applying Lessons from Freshman </a:t>
            </a:r>
            <a:br>
              <a:rPr lang="en" sz="2700">
                <a:solidFill>
                  <a:srgbClr val="FFFFFF"/>
                </a:solidFill>
                <a:latin typeface="Helvetica Neue"/>
                <a:ea typeface="Helvetica Neue"/>
                <a:cs typeface="Helvetica Neue"/>
                <a:sym typeface="Helvetica Neue"/>
              </a:rPr>
            </a:br>
            <a:r>
              <a:rPr lang="en" sz="2700">
                <a:solidFill>
                  <a:srgbClr val="FFFFFF"/>
                </a:solidFill>
                <a:latin typeface="Helvetica Neue"/>
                <a:ea typeface="Helvetica Neue"/>
                <a:cs typeface="Helvetica Neue"/>
                <a:sym typeface="Helvetica Neue"/>
              </a:rPr>
              <a:t>Success to Sophomore Year</a:t>
            </a:r>
            <a:endParaRPr sz="2700">
              <a:solidFill>
                <a:srgbClr val="FFFFFF"/>
              </a:solidFill>
              <a:latin typeface="Helvetica Neue"/>
              <a:ea typeface="Helvetica Neue"/>
              <a:cs typeface="Helvetica Neue"/>
              <a:sym typeface="Helvetica Neue"/>
            </a:endParaRPr>
          </a:p>
        </p:txBody>
      </p:sp>
      <p:sp>
        <p:nvSpPr>
          <p:cNvPr id="210" name="Google Shape;210;p51"/>
          <p:cNvSpPr txBox="1"/>
          <p:nvPr/>
        </p:nvSpPr>
        <p:spPr>
          <a:xfrm>
            <a:off x="351050" y="2171650"/>
            <a:ext cx="4652700" cy="569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solidFill>
                  <a:srgbClr val="FFFFFF"/>
                </a:solidFill>
                <a:latin typeface="Helvetica Neue"/>
                <a:ea typeface="Helvetica Neue"/>
                <a:cs typeface="Helvetica Neue"/>
                <a:sym typeface="Helvetica Neue"/>
              </a:rPr>
              <a:t>ALEX SEESKIN, SHELBY MAHAFFIE, &amp; ALEX USHER</a:t>
            </a:r>
            <a:endParaRPr sz="1200">
              <a:solidFill>
                <a:srgbClr val="FFFFFF"/>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1200">
                <a:solidFill>
                  <a:srgbClr val="FFFFFF"/>
                </a:solidFill>
                <a:latin typeface="Helvetica Neue"/>
                <a:ea typeface="Helvetica Neue"/>
                <a:cs typeface="Helvetica Neue"/>
                <a:sym typeface="Helvetica Neue"/>
              </a:rPr>
              <a:t>AUGUST 2020</a:t>
            </a:r>
            <a:endParaRPr sz="1200">
              <a:solidFill>
                <a:srgbClr val="FFFFFF"/>
              </a:solidFill>
              <a:latin typeface="Helvetica Neue"/>
              <a:ea typeface="Helvetica Neue"/>
              <a:cs typeface="Helvetica Neue"/>
              <a:sym typeface="Helvetica Neue"/>
            </a:endParaRPr>
          </a:p>
        </p:txBody>
      </p:sp>
      <p:cxnSp>
        <p:nvCxnSpPr>
          <p:cNvPr id="211" name="Google Shape;211;p51"/>
          <p:cNvCxnSpPr/>
          <p:nvPr/>
        </p:nvCxnSpPr>
        <p:spPr>
          <a:xfrm rot="10800000" flipH="1">
            <a:off x="444050" y="1020975"/>
            <a:ext cx="5160900" cy="12000"/>
          </a:xfrm>
          <a:prstGeom prst="straightConnector1">
            <a:avLst/>
          </a:prstGeom>
          <a:noFill/>
          <a:ln w="9525" cap="flat" cmpd="sng">
            <a:solidFill>
              <a:srgbClr val="FFFFFF"/>
            </a:solidFill>
            <a:prstDash val="solid"/>
            <a:round/>
            <a:headEnd type="none" w="med" len="med"/>
            <a:tailEnd type="none" w="med" len="med"/>
          </a:ln>
        </p:spPr>
      </p:cxnSp>
      <p:pic>
        <p:nvPicPr>
          <p:cNvPr id="212" name="Google Shape;212;p51"/>
          <p:cNvPicPr preferRelativeResize="0"/>
          <p:nvPr/>
        </p:nvPicPr>
        <p:blipFill>
          <a:blip r:embed="rId4">
            <a:alphaModFix/>
          </a:blip>
          <a:stretch>
            <a:fillRect/>
          </a:stretch>
        </p:blipFill>
        <p:spPr>
          <a:xfrm>
            <a:off x="291650" y="4639600"/>
            <a:ext cx="1160911" cy="313400"/>
          </a:xfrm>
          <a:prstGeom prst="rect">
            <a:avLst/>
          </a:prstGeom>
          <a:noFill/>
          <a:ln>
            <a:noFill/>
          </a:ln>
        </p:spPr>
      </p:pic>
      <p:pic>
        <p:nvPicPr>
          <p:cNvPr id="213" name="Google Shape;213;p51"/>
          <p:cNvPicPr preferRelativeResize="0"/>
          <p:nvPr/>
        </p:nvPicPr>
        <p:blipFill>
          <a:blip r:embed="rId5">
            <a:alphaModFix/>
          </a:blip>
          <a:stretch>
            <a:fillRect/>
          </a:stretch>
        </p:blipFill>
        <p:spPr>
          <a:xfrm>
            <a:off x="2261350" y="4639600"/>
            <a:ext cx="1178170" cy="313400"/>
          </a:xfrm>
          <a:prstGeom prst="rect">
            <a:avLst/>
          </a:prstGeom>
          <a:noFill/>
          <a:ln>
            <a:noFill/>
          </a:ln>
        </p:spPr>
      </p:pic>
      <p:pic>
        <p:nvPicPr>
          <p:cNvPr id="214" name="Google Shape;214;p51"/>
          <p:cNvPicPr preferRelativeResize="0"/>
          <p:nvPr/>
        </p:nvPicPr>
        <p:blipFill>
          <a:blip r:embed="rId6">
            <a:alphaModFix/>
          </a:blip>
          <a:stretch>
            <a:fillRect/>
          </a:stretch>
        </p:blipFill>
        <p:spPr>
          <a:xfrm>
            <a:off x="3712075" y="4674700"/>
            <a:ext cx="2079326" cy="24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6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274" name="Google Shape;274;p60"/>
          <p:cNvPicPr preferRelativeResize="0"/>
          <p:nvPr/>
        </p:nvPicPr>
        <p:blipFill rotWithShape="1">
          <a:blip r:embed="rId3">
            <a:alphaModFix/>
          </a:blip>
          <a:srcRect t="37085" b="6665"/>
          <a:stretch/>
        </p:blipFill>
        <p:spPr>
          <a:xfrm>
            <a:off x="0" y="0"/>
            <a:ext cx="9144000" cy="5143500"/>
          </a:xfrm>
          <a:prstGeom prst="rect">
            <a:avLst/>
          </a:prstGeom>
          <a:noFill/>
          <a:ln>
            <a:noFill/>
          </a:ln>
        </p:spPr>
      </p:pic>
      <p:sp>
        <p:nvSpPr>
          <p:cNvPr id="275" name="Google Shape;275;p60"/>
          <p:cNvSpPr/>
          <p:nvPr/>
        </p:nvSpPr>
        <p:spPr>
          <a:xfrm>
            <a:off x="0" y="1359450"/>
            <a:ext cx="9144000" cy="2424600"/>
          </a:xfrm>
          <a:prstGeom prst="rect">
            <a:avLst/>
          </a:prstGeom>
          <a:solidFill>
            <a:srgbClr val="8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rgbClr val="FFFFFF"/>
                </a:solidFill>
                <a:latin typeface="Helvetica Neue"/>
                <a:ea typeface="Helvetica Neue"/>
                <a:cs typeface="Helvetica Neue"/>
                <a:sym typeface="Helvetica Neue"/>
              </a:rPr>
              <a:t>The “Forgotten” </a:t>
            </a:r>
            <a:endParaRPr sz="4500" b="1">
              <a:solidFill>
                <a:srgbClr val="FFFFFF"/>
              </a:solidFill>
              <a:latin typeface="Helvetica Neue"/>
              <a:ea typeface="Helvetica Neue"/>
              <a:cs typeface="Helvetica Neue"/>
              <a:sym typeface="Helvetica Neue"/>
            </a:endParaRPr>
          </a:p>
          <a:p>
            <a:pPr marL="0" lvl="0" indent="0" algn="ctr" rtl="0">
              <a:spcBef>
                <a:spcPts val="0"/>
              </a:spcBef>
              <a:spcAft>
                <a:spcPts val="0"/>
              </a:spcAft>
              <a:buNone/>
            </a:pPr>
            <a:r>
              <a:rPr lang="en" sz="4500" b="1">
                <a:solidFill>
                  <a:srgbClr val="FFFFFF"/>
                </a:solidFill>
                <a:latin typeface="Helvetica Neue"/>
                <a:ea typeface="Helvetica Neue"/>
                <a:cs typeface="Helvetica Neue"/>
                <a:sym typeface="Helvetica Neue"/>
              </a:rPr>
              <a:t>Sophomore Year</a:t>
            </a:r>
            <a:endParaRPr sz="4500" b="1">
              <a:solidFill>
                <a:srgbClr val="FFFFFF"/>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61"/>
          <p:cNvSpPr txBox="1">
            <a:spLocks noGrp="1"/>
          </p:cNvSpPr>
          <p:nvPr>
            <p:ph type="body" idx="1"/>
          </p:nvPr>
        </p:nvSpPr>
        <p:spPr>
          <a:xfrm>
            <a:off x="386125" y="1519350"/>
            <a:ext cx="3667500" cy="31398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a:t>To be on-track, sophomores must fail no more than one semester of a core course during sophomore year and must accumulate 11 total credits by the end of sophomore year—enough to be promoted to the eleventh grade.</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81" name="Google Shape;281;p61"/>
          <p:cNvSpPr txBox="1">
            <a:spLocks noGrp="1"/>
          </p:cNvSpPr>
          <p:nvPr>
            <p:ph type="title"/>
          </p:nvPr>
        </p:nvSpPr>
        <p:spPr>
          <a:xfrm>
            <a:off x="628650" y="121262"/>
            <a:ext cx="7886700" cy="994200"/>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None/>
            </a:pPr>
            <a:r>
              <a:rPr lang="en" sz="2200"/>
              <a:t>CPS defines Sophomore OnTrack </a:t>
            </a:r>
            <a:br>
              <a:rPr lang="en" sz="2200"/>
            </a:br>
            <a:r>
              <a:rPr lang="en" sz="2200"/>
              <a:t>similarly to Freshman OnTrack.</a:t>
            </a:r>
            <a:endParaRPr sz="2200"/>
          </a:p>
        </p:txBody>
      </p:sp>
      <p:pic>
        <p:nvPicPr>
          <p:cNvPr id="282" name="Google Shape;282;p61"/>
          <p:cNvPicPr preferRelativeResize="0"/>
          <p:nvPr/>
        </p:nvPicPr>
        <p:blipFill>
          <a:blip r:embed="rId3">
            <a:alphaModFix/>
          </a:blip>
          <a:stretch>
            <a:fillRect/>
          </a:stretch>
        </p:blipFill>
        <p:spPr>
          <a:xfrm>
            <a:off x="4357150" y="1824161"/>
            <a:ext cx="4005800" cy="2469923"/>
          </a:xfrm>
          <a:prstGeom prst="rect">
            <a:avLst/>
          </a:prstGeom>
          <a:noFill/>
          <a:ln>
            <a:noFill/>
          </a:ln>
        </p:spPr>
      </p:pic>
      <p:sp>
        <p:nvSpPr>
          <p:cNvPr id="283" name="Google Shape;283;p61"/>
          <p:cNvSpPr txBox="1">
            <a:spLocks noGrp="1"/>
          </p:cNvSpPr>
          <p:nvPr>
            <p:ph type="body" idx="1"/>
          </p:nvPr>
        </p:nvSpPr>
        <p:spPr>
          <a:xfrm>
            <a:off x="386125" y="3935575"/>
            <a:ext cx="3667500" cy="6669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000"/>
              <a:t>*English, math, science, and social studies.</a:t>
            </a:r>
            <a:endParaRPr sz="1000"/>
          </a:p>
          <a:p>
            <a:pPr marL="0" lvl="0" indent="0" algn="l" rtl="0">
              <a:spcBef>
                <a:spcPts val="1600"/>
              </a:spcBef>
              <a:spcAft>
                <a:spcPts val="1600"/>
              </a:spcAft>
              <a:buNone/>
            </a:pPr>
            <a:r>
              <a:rPr lang="en" sz="1000"/>
              <a:t>Failures are counted by semester, and a yearlong one-credit course has two semesters. At CPS, students need at least 11 high school credits to be promoted to the eleventh grade.</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2"/>
          <p:cNvSpPr txBox="1">
            <a:spLocks noGrp="1"/>
          </p:cNvSpPr>
          <p:nvPr>
            <p:ph type="body" idx="1"/>
          </p:nvPr>
        </p:nvSpPr>
        <p:spPr>
          <a:xfrm>
            <a:off x="5836750" y="1675150"/>
            <a:ext cx="2851200" cy="31065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1600"/>
              </a:spcAft>
              <a:buNone/>
            </a:pPr>
            <a:r>
              <a:rPr lang="en"/>
              <a:t>Rates of course failure increased in every subject between freshman and sophomore year. This suggests a need to better monitor and support sophomore students.</a:t>
            </a:r>
            <a:endParaRPr/>
          </a:p>
        </p:txBody>
      </p:sp>
      <p:sp>
        <p:nvSpPr>
          <p:cNvPr id="289" name="Google Shape;289;p62"/>
          <p:cNvSpPr txBox="1">
            <a:spLocks noGrp="1"/>
          </p:cNvSpPr>
          <p:nvPr>
            <p:ph type="title"/>
          </p:nvPr>
        </p:nvSpPr>
        <p:spPr>
          <a:xfrm>
            <a:off x="628650" y="111137"/>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Rates of course failure increased in every subject between freshman and sophomore year.</a:t>
            </a:r>
            <a:endParaRPr sz="1800"/>
          </a:p>
        </p:txBody>
      </p:sp>
      <p:pic>
        <p:nvPicPr>
          <p:cNvPr id="290" name="Google Shape;290;p62"/>
          <p:cNvPicPr preferRelativeResize="0"/>
          <p:nvPr/>
        </p:nvPicPr>
        <p:blipFill>
          <a:blip r:embed="rId3">
            <a:alphaModFix/>
          </a:blip>
          <a:stretch>
            <a:fillRect/>
          </a:stretch>
        </p:blipFill>
        <p:spPr>
          <a:xfrm>
            <a:off x="552450" y="1839812"/>
            <a:ext cx="4715703" cy="2624778"/>
          </a:xfrm>
          <a:prstGeom prst="rect">
            <a:avLst/>
          </a:prstGeom>
          <a:noFill/>
          <a:ln>
            <a:noFill/>
          </a:ln>
        </p:spPr>
      </p:pic>
      <p:sp>
        <p:nvSpPr>
          <p:cNvPr id="291" name="Google Shape;291;p62"/>
          <p:cNvSpPr txBox="1">
            <a:spLocks noGrp="1"/>
          </p:cNvSpPr>
          <p:nvPr>
            <p:ph type="body" idx="1"/>
          </p:nvPr>
        </p:nvSpPr>
        <p:spPr>
          <a:xfrm>
            <a:off x="125250" y="4708350"/>
            <a:ext cx="8826900" cy="3861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Of the 3,147 students in the 2013–2014 freshman cohort who were off-track at the end of sophomore year, 1,542 (49 percent) were on-track as freshmen. Only students who were freshmen at CPS are included in sophomore analysis. Charter students are also excluded.</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3"/>
          <p:cNvSpPr txBox="1">
            <a:spLocks noGrp="1"/>
          </p:cNvSpPr>
          <p:nvPr>
            <p:ph type="body" idx="1"/>
          </p:nvPr>
        </p:nvSpPr>
        <p:spPr>
          <a:xfrm>
            <a:off x="5644625" y="1881386"/>
            <a:ext cx="3049800" cy="23463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1600"/>
              </a:spcAft>
              <a:buNone/>
            </a:pPr>
            <a:r>
              <a:rPr lang="en"/>
              <a:t>Students who finished freshman year off-track but got back on-track sophomore year graduated at a rate similar to the district’s overall high school graduation rate.</a:t>
            </a:r>
            <a:endParaRPr/>
          </a:p>
        </p:txBody>
      </p:sp>
      <p:sp>
        <p:nvSpPr>
          <p:cNvPr id="297" name="Google Shape;297;p63"/>
          <p:cNvSpPr txBox="1">
            <a:spLocks noGrp="1"/>
          </p:cNvSpPr>
          <p:nvPr>
            <p:ph type="title"/>
          </p:nvPr>
        </p:nvSpPr>
        <p:spPr>
          <a:xfrm>
            <a:off x="628650" y="50524"/>
            <a:ext cx="7886700" cy="11154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For freshmen who were off-track, </a:t>
            </a:r>
            <a:br>
              <a:rPr lang="en" sz="1800"/>
            </a:br>
            <a:r>
              <a:rPr lang="en" sz="1800"/>
              <a:t>sophomore year can be a time to recover.</a:t>
            </a:r>
            <a:endParaRPr sz="1800"/>
          </a:p>
        </p:txBody>
      </p:sp>
      <p:pic>
        <p:nvPicPr>
          <p:cNvPr id="298" name="Google Shape;298;p63"/>
          <p:cNvPicPr preferRelativeResize="0"/>
          <p:nvPr/>
        </p:nvPicPr>
        <p:blipFill>
          <a:blip r:embed="rId3">
            <a:alphaModFix/>
          </a:blip>
          <a:stretch>
            <a:fillRect/>
          </a:stretch>
        </p:blipFill>
        <p:spPr>
          <a:xfrm>
            <a:off x="304800" y="1947274"/>
            <a:ext cx="4715701" cy="2214518"/>
          </a:xfrm>
          <a:prstGeom prst="rect">
            <a:avLst/>
          </a:prstGeom>
          <a:noFill/>
          <a:ln>
            <a:noFill/>
          </a:ln>
        </p:spPr>
      </p:pic>
      <p:sp>
        <p:nvSpPr>
          <p:cNvPr id="299" name="Google Shape;299;p63"/>
          <p:cNvSpPr txBox="1">
            <a:spLocks noGrp="1"/>
          </p:cNvSpPr>
          <p:nvPr>
            <p:ph type="body" idx="1"/>
          </p:nvPr>
        </p:nvSpPr>
        <p:spPr>
          <a:xfrm>
            <a:off x="76325" y="4781400"/>
            <a:ext cx="8777700" cy="3627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This rate includes sophomores who were first-time freshmen during the 2013–2014 academic year. Only students who were freshmen at CPS are included in sophomore analysis. Charter students are also excluded.</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4"/>
          <p:cNvSpPr txBox="1">
            <a:spLocks noGrp="1"/>
          </p:cNvSpPr>
          <p:nvPr>
            <p:ph type="body" idx="1"/>
          </p:nvPr>
        </p:nvSpPr>
        <p:spPr>
          <a:xfrm>
            <a:off x="5696275" y="1644725"/>
            <a:ext cx="3342300" cy="32892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a:t>As the CPS district and schools have invested heavily in intentional work around supporting their students as freshmen, they have seen significant gains in their students’ sophomore performance.</a:t>
            </a:r>
            <a:endParaRPr/>
          </a:p>
          <a:p>
            <a:pPr marL="0" lvl="0" indent="0" algn="l" rtl="0">
              <a:lnSpc>
                <a:spcPct val="115000"/>
              </a:lnSpc>
              <a:spcBef>
                <a:spcPts val="1600"/>
              </a:spcBef>
              <a:spcAft>
                <a:spcPts val="1600"/>
              </a:spcAft>
              <a:buNone/>
            </a:pPr>
            <a:endParaRPr/>
          </a:p>
        </p:txBody>
      </p:sp>
      <p:sp>
        <p:nvSpPr>
          <p:cNvPr id="305" name="Google Shape;305;p64"/>
          <p:cNvSpPr txBox="1">
            <a:spLocks noGrp="1"/>
          </p:cNvSpPr>
          <p:nvPr>
            <p:ph type="title"/>
          </p:nvPr>
        </p:nvSpPr>
        <p:spPr>
          <a:xfrm>
            <a:off x="628650" y="0"/>
            <a:ext cx="7886700" cy="123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Sophomore OnTrack rates at Chicago </a:t>
            </a:r>
            <a:br>
              <a:rPr lang="en" sz="1800"/>
            </a:br>
            <a:r>
              <a:rPr lang="en" sz="1800"/>
              <a:t>Public Schools have increased over time.</a:t>
            </a:r>
            <a:endParaRPr sz="1800"/>
          </a:p>
        </p:txBody>
      </p:sp>
      <p:pic>
        <p:nvPicPr>
          <p:cNvPr id="306" name="Google Shape;306;p64"/>
          <p:cNvPicPr preferRelativeResize="0"/>
          <p:nvPr/>
        </p:nvPicPr>
        <p:blipFill>
          <a:blip r:embed="rId3">
            <a:alphaModFix/>
          </a:blip>
          <a:stretch>
            <a:fillRect/>
          </a:stretch>
        </p:blipFill>
        <p:spPr>
          <a:xfrm>
            <a:off x="411325" y="1461062"/>
            <a:ext cx="4715703" cy="3199346"/>
          </a:xfrm>
          <a:prstGeom prst="rect">
            <a:avLst/>
          </a:prstGeom>
          <a:noFill/>
          <a:ln>
            <a:noFill/>
          </a:ln>
        </p:spPr>
      </p:pic>
      <p:sp>
        <p:nvSpPr>
          <p:cNvPr id="307" name="Google Shape;307;p64"/>
          <p:cNvSpPr txBox="1">
            <a:spLocks noGrp="1"/>
          </p:cNvSpPr>
          <p:nvPr>
            <p:ph type="body" idx="1"/>
          </p:nvPr>
        </p:nvSpPr>
        <p:spPr>
          <a:xfrm>
            <a:off x="68700" y="4781525"/>
            <a:ext cx="8912700" cy="3726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Freshman cohorts are labelled based on the fall of students’ first-time freshman year at CPS. Only students who were freshmen at CPS are included in sophomore analysis. Charter students are also excluded.</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65"/>
          <p:cNvSpPr txBox="1">
            <a:spLocks noGrp="1"/>
          </p:cNvSpPr>
          <p:nvPr>
            <p:ph type="body" idx="1"/>
          </p:nvPr>
        </p:nvSpPr>
        <p:spPr>
          <a:xfrm>
            <a:off x="5172900" y="1416125"/>
            <a:ext cx="3667500" cy="32892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a:t>Disparities in students’ performance during sophomore year persist despite improvements in the district’s overall Sophomore OnTrack Rate. Notably, more than 20 percent of Black and Latino young men were off-track as sophomores.</a:t>
            </a:r>
            <a:endParaRPr/>
          </a:p>
          <a:p>
            <a:pPr marL="0" lvl="0" indent="0" algn="l" rtl="0">
              <a:lnSpc>
                <a:spcPct val="115000"/>
              </a:lnSpc>
              <a:spcBef>
                <a:spcPts val="1600"/>
              </a:spcBef>
              <a:spcAft>
                <a:spcPts val="1600"/>
              </a:spcAft>
              <a:buNone/>
            </a:pPr>
            <a:endParaRPr/>
          </a:p>
        </p:txBody>
      </p:sp>
      <p:sp>
        <p:nvSpPr>
          <p:cNvPr id="313" name="Google Shape;313;p65"/>
          <p:cNvSpPr txBox="1">
            <a:spLocks noGrp="1"/>
          </p:cNvSpPr>
          <p:nvPr>
            <p:ph type="title"/>
          </p:nvPr>
        </p:nvSpPr>
        <p:spPr>
          <a:xfrm>
            <a:off x="628650" y="60625"/>
            <a:ext cx="7886700" cy="1085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Not all students received the supports that they needed to be successful during sophomore year.</a:t>
            </a:r>
            <a:endParaRPr sz="1800"/>
          </a:p>
        </p:txBody>
      </p:sp>
      <p:pic>
        <p:nvPicPr>
          <p:cNvPr id="314" name="Google Shape;314;p65"/>
          <p:cNvPicPr preferRelativeResize="0"/>
          <p:nvPr/>
        </p:nvPicPr>
        <p:blipFill>
          <a:blip r:embed="rId3">
            <a:alphaModFix/>
          </a:blip>
          <a:stretch>
            <a:fillRect/>
          </a:stretch>
        </p:blipFill>
        <p:spPr>
          <a:xfrm>
            <a:off x="162500" y="1465312"/>
            <a:ext cx="4715696" cy="3445112"/>
          </a:xfrm>
          <a:prstGeom prst="rect">
            <a:avLst/>
          </a:prstGeom>
          <a:noFill/>
          <a:ln>
            <a:noFill/>
          </a:ln>
        </p:spPr>
      </p:pic>
      <p:sp>
        <p:nvSpPr>
          <p:cNvPr id="315" name="Google Shape;315;p65"/>
          <p:cNvSpPr txBox="1">
            <a:spLocks noGrp="1"/>
          </p:cNvSpPr>
          <p:nvPr>
            <p:ph type="body" idx="1"/>
          </p:nvPr>
        </p:nvSpPr>
        <p:spPr>
          <a:xfrm>
            <a:off x="5172900" y="4189475"/>
            <a:ext cx="3667500" cy="7554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900"/>
              <a:t>Rates include sophomores who were first-time freshmen during the 2016–2017 academic year. Only students who were freshmen at CPS are included in sophomore analysis. Charter students are also excluded.</a:t>
            </a:r>
            <a:endParaRPr sz="9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6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321" name="Google Shape;321;p66"/>
          <p:cNvPicPr preferRelativeResize="0"/>
          <p:nvPr/>
        </p:nvPicPr>
        <p:blipFill rotWithShape="1">
          <a:blip r:embed="rId3">
            <a:alphaModFix/>
          </a:blip>
          <a:srcRect t="22803" b="20947"/>
          <a:stretch/>
        </p:blipFill>
        <p:spPr>
          <a:xfrm>
            <a:off x="0" y="-10475"/>
            <a:ext cx="9144000" cy="5143500"/>
          </a:xfrm>
          <a:prstGeom prst="rect">
            <a:avLst/>
          </a:prstGeom>
          <a:noFill/>
          <a:ln>
            <a:noFill/>
          </a:ln>
        </p:spPr>
      </p:pic>
      <p:sp>
        <p:nvSpPr>
          <p:cNvPr id="322" name="Google Shape;322;p66"/>
          <p:cNvSpPr/>
          <p:nvPr/>
        </p:nvSpPr>
        <p:spPr>
          <a:xfrm>
            <a:off x="0" y="1359450"/>
            <a:ext cx="9144000" cy="2424600"/>
          </a:xfrm>
          <a:prstGeom prst="rect">
            <a:avLst/>
          </a:prstGeom>
          <a:solidFill>
            <a:srgbClr val="8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FFFFFF"/>
                </a:solidFill>
                <a:latin typeface="Helvetica Neue"/>
                <a:ea typeface="Helvetica Neue"/>
                <a:cs typeface="Helvetica Neue"/>
                <a:sym typeface="Helvetica Neue"/>
              </a:rPr>
              <a:t>Integrating Indicators </a:t>
            </a:r>
            <a:br>
              <a:rPr lang="en" sz="4100" b="1">
                <a:solidFill>
                  <a:srgbClr val="FFFFFF"/>
                </a:solidFill>
                <a:latin typeface="Helvetica Neue"/>
                <a:ea typeface="Helvetica Neue"/>
                <a:cs typeface="Helvetica Neue"/>
                <a:sym typeface="Helvetica Neue"/>
              </a:rPr>
            </a:br>
            <a:r>
              <a:rPr lang="en" sz="4100" b="1">
                <a:solidFill>
                  <a:srgbClr val="FFFFFF"/>
                </a:solidFill>
                <a:latin typeface="Helvetica Neue"/>
                <a:ea typeface="Helvetica Neue"/>
                <a:cs typeface="Helvetica Neue"/>
                <a:sym typeface="Helvetica Neue"/>
              </a:rPr>
              <a:t>of High School and </a:t>
            </a:r>
            <a:endParaRPr sz="4100" b="1">
              <a:solidFill>
                <a:srgbClr val="FFFFFF"/>
              </a:solidFill>
              <a:latin typeface="Helvetica Neue"/>
              <a:ea typeface="Helvetica Neue"/>
              <a:cs typeface="Helvetica Neue"/>
              <a:sym typeface="Helvetica Neue"/>
            </a:endParaRPr>
          </a:p>
          <a:p>
            <a:pPr marL="0" lvl="0" indent="0" algn="ctr" rtl="0">
              <a:spcBef>
                <a:spcPts val="0"/>
              </a:spcBef>
              <a:spcAft>
                <a:spcPts val="0"/>
              </a:spcAft>
              <a:buNone/>
            </a:pPr>
            <a:r>
              <a:rPr lang="en" sz="4100" b="1">
                <a:solidFill>
                  <a:srgbClr val="FFFFFF"/>
                </a:solidFill>
                <a:latin typeface="Helvetica Neue"/>
                <a:ea typeface="Helvetica Neue"/>
                <a:cs typeface="Helvetica Neue"/>
                <a:sym typeface="Helvetica Neue"/>
              </a:rPr>
              <a:t>College Success</a:t>
            </a:r>
            <a:endParaRPr sz="4100" b="1">
              <a:solidFill>
                <a:srgbClr val="FFFFFF"/>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67"/>
          <p:cNvSpPr txBox="1">
            <a:spLocks noGrp="1"/>
          </p:cNvSpPr>
          <p:nvPr>
            <p:ph type="body" idx="1"/>
          </p:nvPr>
        </p:nvSpPr>
        <p:spPr>
          <a:xfrm>
            <a:off x="186425" y="1369775"/>
            <a:ext cx="8687100" cy="32892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Clr>
                <a:schemeClr val="dk2"/>
              </a:buClr>
              <a:buSzPts val="1800"/>
              <a:buChar char="●"/>
            </a:pPr>
            <a:r>
              <a:rPr lang="en"/>
              <a:t>Like Freshman OnTrack, Sophomore OnTrack is a powerful but limited indicator of high school outcomes. A student’s Sophomore OnTrack status reflects important information about their likelihood of graduating from high school, but may not reflect other important changes, such as low attendance and course failures.</a:t>
            </a:r>
            <a:br>
              <a:rPr lang="en"/>
            </a:br>
            <a:endParaRPr/>
          </a:p>
          <a:p>
            <a:pPr marL="457200" lvl="0" indent="-342900" algn="l" rtl="0">
              <a:spcBef>
                <a:spcPts val="0"/>
              </a:spcBef>
              <a:spcAft>
                <a:spcPts val="0"/>
              </a:spcAft>
              <a:buClr>
                <a:schemeClr val="dk2"/>
              </a:buClr>
              <a:buSzPts val="1800"/>
              <a:buChar char="●"/>
            </a:pPr>
            <a:r>
              <a:rPr lang="en"/>
              <a:t>At the </a:t>
            </a:r>
            <a:r>
              <a:rPr lang="en" b="1"/>
              <a:t>beginning</a:t>
            </a:r>
            <a:r>
              <a:rPr lang="en"/>
              <a:t> of sophomore year, </a:t>
            </a:r>
            <a:r>
              <a:rPr lang="en" b="1"/>
              <a:t>nearly 70 percent of non-graduates could have been identified</a:t>
            </a:r>
            <a:r>
              <a:rPr lang="en"/>
              <a:t> as needing additional support, </a:t>
            </a:r>
            <a:r>
              <a:rPr lang="en" b="1"/>
              <a:t>based on their freshman performance</a:t>
            </a:r>
            <a:r>
              <a:rPr lang="en"/>
              <a:t>, using three warning indicators.</a:t>
            </a:r>
            <a:br>
              <a:rPr lang="en"/>
            </a:br>
            <a:endParaRPr/>
          </a:p>
          <a:p>
            <a:pPr marL="457200" lvl="0" indent="-342900" algn="l" rtl="0">
              <a:spcBef>
                <a:spcPts val="0"/>
              </a:spcBef>
              <a:spcAft>
                <a:spcPts val="0"/>
              </a:spcAft>
              <a:buClr>
                <a:schemeClr val="dk2"/>
              </a:buClr>
              <a:buSzPts val="1800"/>
              <a:buChar char="●"/>
            </a:pPr>
            <a:r>
              <a:rPr lang="en"/>
              <a:t>By the </a:t>
            </a:r>
            <a:r>
              <a:rPr lang="en" b="1"/>
              <a:t>end</a:t>
            </a:r>
            <a:r>
              <a:rPr lang="en"/>
              <a:t> of sophomore year, </a:t>
            </a:r>
            <a:r>
              <a:rPr lang="en" b="1"/>
              <a:t>an even larger proportion of non-graduates could have been identified</a:t>
            </a:r>
            <a:r>
              <a:rPr lang="en"/>
              <a:t>, </a:t>
            </a:r>
            <a:r>
              <a:rPr lang="en" b="1"/>
              <a:t>based on their sophomore </a:t>
            </a:r>
            <a:br>
              <a:rPr lang="en" b="1"/>
            </a:br>
            <a:r>
              <a:rPr lang="en" b="1"/>
              <a:t>performance</a:t>
            </a:r>
            <a:r>
              <a:rPr lang="en"/>
              <a:t>, using the same three warning indicators.</a:t>
            </a:r>
            <a:endParaRPr/>
          </a:p>
        </p:txBody>
      </p:sp>
      <p:sp>
        <p:nvSpPr>
          <p:cNvPr id="328" name="Google Shape;328;p67"/>
          <p:cNvSpPr txBox="1">
            <a:spLocks noGrp="1"/>
          </p:cNvSpPr>
          <p:nvPr>
            <p:ph type="title"/>
          </p:nvPr>
        </p:nvSpPr>
        <p:spPr>
          <a:xfrm>
            <a:off x="628650" y="136837"/>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700"/>
              <a:t>Integrating Indicators of High </a:t>
            </a:r>
            <a:br>
              <a:rPr lang="en" sz="2700"/>
            </a:br>
            <a:r>
              <a:rPr lang="en" sz="2700"/>
              <a:t>School and College Success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68"/>
          <p:cNvSpPr txBox="1">
            <a:spLocks noGrp="1"/>
          </p:cNvSpPr>
          <p:nvPr>
            <p:ph type="body" idx="1"/>
          </p:nvPr>
        </p:nvSpPr>
        <p:spPr>
          <a:xfrm>
            <a:off x="4944300" y="1644725"/>
            <a:ext cx="3667500" cy="32892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a:t>Off-track status, course failures, and attendance are powerful warning indicators for high school graduation, but GPA is the most powerful indicator of college access and enrollment.</a:t>
            </a:r>
            <a:endParaRPr/>
          </a:p>
          <a:p>
            <a:pPr marL="0" lvl="0" indent="0" algn="l" rtl="0">
              <a:lnSpc>
                <a:spcPct val="115000"/>
              </a:lnSpc>
              <a:spcBef>
                <a:spcPts val="1600"/>
              </a:spcBef>
              <a:spcAft>
                <a:spcPts val="1600"/>
              </a:spcAft>
              <a:buNone/>
            </a:pPr>
            <a:endParaRPr/>
          </a:p>
        </p:txBody>
      </p:sp>
      <p:pic>
        <p:nvPicPr>
          <p:cNvPr id="334" name="Google Shape;334;p68"/>
          <p:cNvPicPr preferRelativeResize="0"/>
          <p:nvPr/>
        </p:nvPicPr>
        <p:blipFill>
          <a:blip r:embed="rId3">
            <a:alphaModFix/>
          </a:blip>
          <a:stretch>
            <a:fillRect/>
          </a:stretch>
        </p:blipFill>
        <p:spPr>
          <a:xfrm>
            <a:off x="690325" y="1565375"/>
            <a:ext cx="3473875" cy="3218675"/>
          </a:xfrm>
          <a:prstGeom prst="rect">
            <a:avLst/>
          </a:prstGeom>
          <a:noFill/>
          <a:ln>
            <a:noFill/>
          </a:ln>
        </p:spPr>
      </p:pic>
      <p:sp>
        <p:nvSpPr>
          <p:cNvPr id="335" name="Google Shape;335;p68"/>
          <p:cNvSpPr txBox="1">
            <a:spLocks noGrp="1"/>
          </p:cNvSpPr>
          <p:nvPr>
            <p:ph type="body" idx="1"/>
          </p:nvPr>
        </p:nvSpPr>
        <p:spPr>
          <a:xfrm>
            <a:off x="4944300" y="3713375"/>
            <a:ext cx="3279300" cy="6669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1600"/>
              </a:spcAft>
              <a:buNone/>
            </a:pPr>
            <a:r>
              <a:rPr lang="en" sz="1000"/>
              <a:t>Even if a student fails just one semester of any course, it is considered a course failure. Low attendance is here defined as an attendance rate below 85 percent.</a:t>
            </a:r>
            <a:endParaRPr sz="1000"/>
          </a:p>
        </p:txBody>
      </p:sp>
      <p:sp>
        <p:nvSpPr>
          <p:cNvPr id="336" name="Google Shape;336;p68"/>
          <p:cNvSpPr txBox="1">
            <a:spLocks noGrp="1"/>
          </p:cNvSpPr>
          <p:nvPr>
            <p:ph type="title"/>
          </p:nvPr>
        </p:nvSpPr>
        <p:spPr>
          <a:xfrm>
            <a:off x="628650" y="116612"/>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Sophomore educators can identify students who need extra support using three key early warning indicators.</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9"/>
          <p:cNvSpPr txBox="1">
            <a:spLocks noGrp="1"/>
          </p:cNvSpPr>
          <p:nvPr>
            <p:ph type="body" idx="1"/>
          </p:nvPr>
        </p:nvSpPr>
        <p:spPr>
          <a:xfrm>
            <a:off x="4715700" y="1568525"/>
            <a:ext cx="4302600" cy="32892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a:t>By using a system that combines all of these key predictive indicators—a GPA threshold of 3.0, in addition to the three warning indicators for high school graduation—sophomore educators could further differentiate among their students to better identify potential challenges, and more effectively </a:t>
            </a:r>
            <a:br>
              <a:rPr lang="en"/>
            </a:br>
            <a:r>
              <a:rPr lang="en"/>
              <a:t>target supports.</a:t>
            </a:r>
            <a:endParaRPr/>
          </a:p>
          <a:p>
            <a:pPr marL="0" lvl="0" indent="0" algn="l" rtl="0">
              <a:lnSpc>
                <a:spcPct val="115000"/>
              </a:lnSpc>
              <a:spcBef>
                <a:spcPts val="1600"/>
              </a:spcBef>
              <a:spcAft>
                <a:spcPts val="1600"/>
              </a:spcAft>
              <a:buNone/>
            </a:pPr>
            <a:endParaRPr/>
          </a:p>
        </p:txBody>
      </p:sp>
      <p:sp>
        <p:nvSpPr>
          <p:cNvPr id="342" name="Google Shape;342;p69"/>
          <p:cNvSpPr txBox="1">
            <a:spLocks noGrp="1"/>
          </p:cNvSpPr>
          <p:nvPr>
            <p:ph type="title"/>
          </p:nvPr>
        </p:nvSpPr>
        <p:spPr>
          <a:xfrm>
            <a:off x="628650" y="116612"/>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Sophomore educators can identify students who need extra support using three key early warning indicators.</a:t>
            </a:r>
            <a:endParaRPr sz="1800"/>
          </a:p>
        </p:txBody>
      </p:sp>
      <p:pic>
        <p:nvPicPr>
          <p:cNvPr id="343" name="Google Shape;343;p69"/>
          <p:cNvPicPr preferRelativeResize="0"/>
          <p:nvPr/>
        </p:nvPicPr>
        <p:blipFill>
          <a:blip r:embed="rId3">
            <a:alphaModFix/>
          </a:blip>
          <a:stretch>
            <a:fillRect/>
          </a:stretch>
        </p:blipFill>
        <p:spPr>
          <a:xfrm>
            <a:off x="690325" y="1568525"/>
            <a:ext cx="3473875" cy="3218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2"/>
          <p:cNvSpPr txBox="1">
            <a:spLocks noGrp="1"/>
          </p:cNvSpPr>
          <p:nvPr>
            <p:ph type="body" idx="1"/>
          </p:nvPr>
        </p:nvSpPr>
        <p:spPr>
          <a:xfrm>
            <a:off x="206125" y="1492325"/>
            <a:ext cx="8637900" cy="3289200"/>
          </a:xfrm>
          <a:prstGeom prst="rect">
            <a:avLst/>
          </a:prstGeom>
          <a:noFill/>
          <a:ln>
            <a:noFill/>
          </a:ln>
        </p:spPr>
        <p:txBody>
          <a:bodyPr spcFirstLastPara="1" wrap="square" lIns="68575" tIns="34275" rIns="68575" bIns="34275" anchor="t" anchorCtr="0">
            <a:noAutofit/>
          </a:bodyPr>
          <a:lstStyle/>
          <a:p>
            <a:pPr marL="457200" lvl="0" indent="-342900" algn="l" rtl="0">
              <a:lnSpc>
                <a:spcPct val="115000"/>
              </a:lnSpc>
              <a:spcBef>
                <a:spcPts val="0"/>
              </a:spcBef>
              <a:spcAft>
                <a:spcPts val="0"/>
              </a:spcAft>
              <a:buClr>
                <a:schemeClr val="dk2"/>
              </a:buClr>
              <a:buSzPts val="1800"/>
              <a:buChar char="●"/>
            </a:pPr>
            <a:r>
              <a:rPr lang="en"/>
              <a:t>Sophomore year is often overlooked in its importance compared to freshman or junior year, but sophomore year can actually be a valuable time to focus on the rigor of relevant coursework and to imagine a future of post-secondary possibility and adulthood. </a:t>
            </a:r>
            <a:br>
              <a:rPr lang="en"/>
            </a:br>
            <a:endParaRPr sz="1000"/>
          </a:p>
          <a:p>
            <a:pPr marL="457200" lvl="0" indent="-342900" algn="l" rtl="0">
              <a:lnSpc>
                <a:spcPct val="115000"/>
              </a:lnSpc>
              <a:spcBef>
                <a:spcPts val="0"/>
              </a:spcBef>
              <a:spcAft>
                <a:spcPts val="0"/>
              </a:spcAft>
              <a:buClr>
                <a:schemeClr val="dk2"/>
              </a:buClr>
              <a:buSzPts val="1800"/>
              <a:buChar char="●"/>
            </a:pPr>
            <a:r>
              <a:rPr lang="en"/>
              <a:t>Fifteen years ago, the University of Chicago Consortium on School Research found that students’ course performance and credits earned in ninth grade are more predictive of their likelihood of graduating from high school than their race, gender, socioeconomic status, and standardized test scores combined.</a:t>
            </a:r>
            <a:r>
              <a:rPr lang="en" baseline="30000"/>
              <a:t> </a:t>
            </a:r>
            <a:r>
              <a:rPr lang="en"/>
              <a:t>Students who end freshman year on-track are nearly three times more </a:t>
            </a:r>
            <a:br>
              <a:rPr lang="en"/>
            </a:br>
            <a:r>
              <a:rPr lang="en"/>
              <a:t>likely than their off-track peers to graduate from high school.</a:t>
            </a:r>
            <a:endParaRPr/>
          </a:p>
        </p:txBody>
      </p:sp>
      <p:sp>
        <p:nvSpPr>
          <p:cNvPr id="220" name="Google Shape;220;p52"/>
          <p:cNvSpPr txBox="1">
            <a:spLocks noGrp="1"/>
          </p:cNvSpPr>
          <p:nvPr>
            <p:ph type="title"/>
          </p:nvPr>
        </p:nvSpPr>
        <p:spPr>
          <a:xfrm>
            <a:off x="628650" y="-3"/>
            <a:ext cx="7886700" cy="1242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000"/>
              <a:buFont typeface="Helvetica Neue"/>
              <a:buNone/>
            </a:pPr>
            <a:r>
              <a:rPr lang="en"/>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70"/>
          <p:cNvSpPr txBox="1">
            <a:spLocks noGrp="1"/>
          </p:cNvSpPr>
          <p:nvPr>
            <p:ph type="title"/>
          </p:nvPr>
        </p:nvSpPr>
        <p:spPr>
          <a:xfrm>
            <a:off x="628650" y="-3"/>
            <a:ext cx="7886700" cy="1242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By monitoring GPA, course failures, and attendance, </a:t>
            </a:r>
            <a:br>
              <a:rPr lang="en" sz="1800"/>
            </a:br>
            <a:r>
              <a:rPr lang="en" sz="1800"/>
              <a:t>educators can identify additional students who need support.</a:t>
            </a:r>
            <a:endParaRPr sz="1800"/>
          </a:p>
        </p:txBody>
      </p:sp>
      <p:pic>
        <p:nvPicPr>
          <p:cNvPr id="349" name="Google Shape;349;p70"/>
          <p:cNvPicPr preferRelativeResize="0"/>
          <p:nvPr/>
        </p:nvPicPr>
        <p:blipFill>
          <a:blip r:embed="rId3">
            <a:alphaModFix/>
          </a:blip>
          <a:stretch>
            <a:fillRect/>
          </a:stretch>
        </p:blipFill>
        <p:spPr>
          <a:xfrm>
            <a:off x="2079217" y="1458500"/>
            <a:ext cx="4926834" cy="3110000"/>
          </a:xfrm>
          <a:prstGeom prst="rect">
            <a:avLst/>
          </a:prstGeom>
          <a:noFill/>
          <a:ln>
            <a:noFill/>
          </a:ln>
        </p:spPr>
      </p:pic>
      <p:sp>
        <p:nvSpPr>
          <p:cNvPr id="350" name="Google Shape;350;p70"/>
          <p:cNvSpPr txBox="1">
            <a:spLocks noGrp="1"/>
          </p:cNvSpPr>
          <p:nvPr>
            <p:ph type="body" idx="1"/>
          </p:nvPr>
        </p:nvSpPr>
        <p:spPr>
          <a:xfrm>
            <a:off x="62125" y="4819275"/>
            <a:ext cx="8693700" cy="2523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These success status groups can be applied at the beginning of sophomore year, using freshman year performance data, and throughout sophomore year, using sophomore year performance data.</a:t>
            </a:r>
            <a:endParaRPr sz="7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71"/>
          <p:cNvSpPr txBox="1">
            <a:spLocks noGrp="1"/>
          </p:cNvSpPr>
          <p:nvPr>
            <p:ph type="body" idx="1"/>
          </p:nvPr>
        </p:nvSpPr>
        <p:spPr>
          <a:xfrm>
            <a:off x="5172900" y="1339925"/>
            <a:ext cx="3667500" cy="32892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0"/>
              </a:spcAft>
              <a:buClr>
                <a:schemeClr val="dk1"/>
              </a:buClr>
              <a:buSzPts val="1100"/>
              <a:buFont typeface="Arial"/>
              <a:buNone/>
            </a:pPr>
            <a:r>
              <a:rPr lang="en"/>
              <a:t>Earning a GPA above 3.0 during sophomore year is an important indicator of students’ likelihood of enrolling in college. While sophomores in the On-Track Below 3.0 group graduated from high school at a high rate, they enrolled in college at a lower rate than their peers with at least a 3.0 GPA as sophomores.</a:t>
            </a:r>
            <a:endParaRPr/>
          </a:p>
          <a:p>
            <a:pPr marL="0" lvl="0" indent="0" algn="l" rtl="0">
              <a:spcBef>
                <a:spcPts val="1600"/>
              </a:spcBef>
              <a:spcAft>
                <a:spcPts val="1600"/>
              </a:spcAft>
              <a:buNone/>
            </a:pPr>
            <a:endParaRPr/>
          </a:p>
        </p:txBody>
      </p:sp>
      <p:sp>
        <p:nvSpPr>
          <p:cNvPr id="356" name="Google Shape;356;p71"/>
          <p:cNvSpPr txBox="1">
            <a:spLocks noGrp="1"/>
          </p:cNvSpPr>
          <p:nvPr>
            <p:ph type="title"/>
          </p:nvPr>
        </p:nvSpPr>
        <p:spPr>
          <a:xfrm>
            <a:off x="628650" y="116612"/>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Sophomores in the On-Track Warning group were less likely </a:t>
            </a:r>
            <a:br>
              <a:rPr lang="en" sz="1800"/>
            </a:br>
            <a:r>
              <a:rPr lang="en" sz="1800"/>
              <a:t>than other on-track students to graduate and to enroll in college.</a:t>
            </a:r>
            <a:endParaRPr sz="2100"/>
          </a:p>
        </p:txBody>
      </p:sp>
      <p:pic>
        <p:nvPicPr>
          <p:cNvPr id="357" name="Google Shape;357;p71"/>
          <p:cNvPicPr preferRelativeResize="0"/>
          <p:nvPr/>
        </p:nvPicPr>
        <p:blipFill>
          <a:blip r:embed="rId3">
            <a:alphaModFix/>
          </a:blip>
          <a:stretch>
            <a:fillRect/>
          </a:stretch>
        </p:blipFill>
        <p:spPr>
          <a:xfrm>
            <a:off x="162525" y="1616162"/>
            <a:ext cx="4715696" cy="2889147"/>
          </a:xfrm>
          <a:prstGeom prst="rect">
            <a:avLst/>
          </a:prstGeom>
          <a:noFill/>
          <a:ln>
            <a:noFill/>
          </a:ln>
        </p:spPr>
      </p:pic>
      <p:sp>
        <p:nvSpPr>
          <p:cNvPr id="358" name="Google Shape;358;p71"/>
          <p:cNvSpPr txBox="1">
            <a:spLocks noGrp="1"/>
          </p:cNvSpPr>
          <p:nvPr>
            <p:ph type="body" idx="1"/>
          </p:nvPr>
        </p:nvSpPr>
        <p:spPr>
          <a:xfrm>
            <a:off x="66675" y="4715150"/>
            <a:ext cx="8836200" cy="2523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The rates depicted are for students who were first-time freshmen during the 2013–2014 academic year. GPA is not cumulative. Only students who were freshmen at CPS are included in sophomore analysis.</a:t>
            </a:r>
            <a:br>
              <a:rPr lang="en" sz="700"/>
            </a:br>
            <a:r>
              <a:rPr lang="en" sz="700"/>
              <a:t> Charter students are also excluded.</a:t>
            </a:r>
            <a:endParaRPr sz="7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72"/>
          <p:cNvSpPr txBox="1">
            <a:spLocks noGrp="1"/>
          </p:cNvSpPr>
          <p:nvPr>
            <p:ph type="title"/>
          </p:nvPr>
        </p:nvSpPr>
        <p:spPr>
          <a:xfrm>
            <a:off x="628650" y="-3"/>
            <a:ext cx="7886700" cy="1242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Freshman and sophomore success matter for high school graduation.</a:t>
            </a:r>
            <a:endParaRPr sz="1800"/>
          </a:p>
        </p:txBody>
      </p:sp>
      <p:pic>
        <p:nvPicPr>
          <p:cNvPr id="364" name="Google Shape;364;p72"/>
          <p:cNvPicPr preferRelativeResize="0"/>
          <p:nvPr/>
        </p:nvPicPr>
        <p:blipFill>
          <a:blip r:embed="rId3">
            <a:alphaModFix/>
          </a:blip>
          <a:stretch>
            <a:fillRect/>
          </a:stretch>
        </p:blipFill>
        <p:spPr>
          <a:xfrm>
            <a:off x="2034675" y="1410725"/>
            <a:ext cx="5074648" cy="3449400"/>
          </a:xfrm>
          <a:prstGeom prst="rect">
            <a:avLst/>
          </a:prstGeom>
          <a:noFill/>
          <a:ln>
            <a:noFill/>
          </a:ln>
        </p:spPr>
      </p:pic>
      <p:sp>
        <p:nvSpPr>
          <p:cNvPr id="365" name="Google Shape;365;p72"/>
          <p:cNvSpPr txBox="1">
            <a:spLocks noGrp="1"/>
          </p:cNvSpPr>
          <p:nvPr>
            <p:ph type="body" idx="1"/>
          </p:nvPr>
        </p:nvSpPr>
        <p:spPr>
          <a:xfrm>
            <a:off x="76325" y="4706375"/>
            <a:ext cx="8893200" cy="2523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The rates depicted include students who were first-time freshmen during the 2013–2014 academic year. Only students who were freshmen at CPS are included in sophomore analysis. Charter students are also excluded. Graduation status is based on whether a student graduated from CPS within four years of starting high school.</a:t>
            </a:r>
            <a:endParaRPr sz="7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73"/>
          <p:cNvSpPr txBox="1">
            <a:spLocks noGrp="1"/>
          </p:cNvSpPr>
          <p:nvPr>
            <p:ph type="title"/>
          </p:nvPr>
        </p:nvSpPr>
        <p:spPr>
          <a:xfrm>
            <a:off x="628650" y="-3"/>
            <a:ext cx="7886700" cy="1242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Students with a 3.0+ GPA freshman and sophomore year were most likely to immediately enroll in a 4-year college.</a:t>
            </a:r>
            <a:endParaRPr sz="1800"/>
          </a:p>
        </p:txBody>
      </p:sp>
      <p:pic>
        <p:nvPicPr>
          <p:cNvPr id="371" name="Google Shape;371;p73"/>
          <p:cNvPicPr preferRelativeResize="0"/>
          <p:nvPr/>
        </p:nvPicPr>
        <p:blipFill rotWithShape="1">
          <a:blip r:embed="rId3">
            <a:alphaModFix/>
          </a:blip>
          <a:srcRect t="4910" b="3135"/>
          <a:stretch/>
        </p:blipFill>
        <p:spPr>
          <a:xfrm>
            <a:off x="2113200" y="1499500"/>
            <a:ext cx="4917602" cy="3199951"/>
          </a:xfrm>
          <a:prstGeom prst="rect">
            <a:avLst/>
          </a:prstGeom>
          <a:noFill/>
          <a:ln>
            <a:noFill/>
          </a:ln>
        </p:spPr>
      </p:pic>
      <p:sp>
        <p:nvSpPr>
          <p:cNvPr id="372" name="Google Shape;372;p73"/>
          <p:cNvSpPr txBox="1">
            <a:spLocks noGrp="1"/>
          </p:cNvSpPr>
          <p:nvPr>
            <p:ph type="body" idx="1"/>
          </p:nvPr>
        </p:nvSpPr>
        <p:spPr>
          <a:xfrm>
            <a:off x="100975" y="4797800"/>
            <a:ext cx="8929500" cy="1386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The rates depicted include students who were first-time freshmen during the 2013–2014 academic year. Only students who were freshmen at CPS are included in sophomore analysis. Charter students are also excluded.</a:t>
            </a:r>
            <a:endParaRPr sz="7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4"/>
          <p:cNvSpPr txBox="1">
            <a:spLocks noGrp="1"/>
          </p:cNvSpPr>
          <p:nvPr>
            <p:ph type="title"/>
          </p:nvPr>
        </p:nvSpPr>
        <p:spPr>
          <a:xfrm>
            <a:off x="628650" y="-3"/>
            <a:ext cx="7886700" cy="1242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Black and Latino young men were less likely than their peers to be on-track with above a 3.0 GPA by the end of their sophomore year.</a:t>
            </a:r>
            <a:endParaRPr sz="2100"/>
          </a:p>
        </p:txBody>
      </p:sp>
      <p:pic>
        <p:nvPicPr>
          <p:cNvPr id="378" name="Google Shape;378;p74"/>
          <p:cNvPicPr preferRelativeResize="0"/>
          <p:nvPr/>
        </p:nvPicPr>
        <p:blipFill>
          <a:blip r:embed="rId3">
            <a:alphaModFix/>
          </a:blip>
          <a:stretch>
            <a:fillRect/>
          </a:stretch>
        </p:blipFill>
        <p:spPr>
          <a:xfrm>
            <a:off x="304800" y="1486387"/>
            <a:ext cx="4715698" cy="3356969"/>
          </a:xfrm>
          <a:prstGeom prst="rect">
            <a:avLst/>
          </a:prstGeom>
          <a:noFill/>
          <a:ln>
            <a:noFill/>
          </a:ln>
        </p:spPr>
      </p:pic>
      <p:sp>
        <p:nvSpPr>
          <p:cNvPr id="379" name="Google Shape;379;p74"/>
          <p:cNvSpPr txBox="1">
            <a:spLocks noGrp="1"/>
          </p:cNvSpPr>
          <p:nvPr>
            <p:ph type="body" idx="1"/>
          </p:nvPr>
        </p:nvSpPr>
        <p:spPr>
          <a:xfrm>
            <a:off x="5325300" y="1540150"/>
            <a:ext cx="3667500" cy="28605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1600"/>
              </a:spcAft>
              <a:buNone/>
            </a:pPr>
            <a:r>
              <a:rPr lang="en"/>
              <a:t>If Black and Latino young men aren’t getting the supports that they need to be successful during the first two years of high school, they will not have access to as broad a range of post-secondary opportunities as their peers.</a:t>
            </a:r>
            <a:endParaRPr/>
          </a:p>
        </p:txBody>
      </p:sp>
      <p:sp>
        <p:nvSpPr>
          <p:cNvPr id="380" name="Google Shape;380;p74"/>
          <p:cNvSpPr txBox="1">
            <a:spLocks noGrp="1"/>
          </p:cNvSpPr>
          <p:nvPr>
            <p:ph type="body" idx="1"/>
          </p:nvPr>
        </p:nvSpPr>
        <p:spPr>
          <a:xfrm>
            <a:off x="5325300" y="4275450"/>
            <a:ext cx="3339900" cy="6669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Rates include sophomores who were first-time freshmen during the 2016–2017 academic year. GPA is not cumulative. Percentages may not add up to 100 due to rounding. Only students who were freshmen at CPS are included in sophomore analysis. Charter students are also excluded.</a:t>
            </a:r>
            <a:endParaRPr sz="7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75"/>
          <p:cNvSpPr txBox="1">
            <a:spLocks noGrp="1"/>
          </p:cNvSpPr>
          <p:nvPr>
            <p:ph type="body" idx="1"/>
          </p:nvPr>
        </p:nvSpPr>
        <p:spPr>
          <a:xfrm>
            <a:off x="5406175" y="1477325"/>
            <a:ext cx="3519300" cy="32520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1600"/>
              </a:spcAft>
              <a:buNone/>
            </a:pPr>
            <a:r>
              <a:rPr lang="en" sz="1700"/>
              <a:t>A 3.0 GPA has critical implications for students’ access to selective and highly-selective colleges and other post-secondary pathways. Fewer than one-third of Black young men and Latino young men earned above a 3.0 GPA during their sophomore year, highlighting that not all students are receiving the supports that they need to be successful during sophomore year.</a:t>
            </a:r>
            <a:endParaRPr sz="1700"/>
          </a:p>
        </p:txBody>
      </p:sp>
      <p:sp>
        <p:nvSpPr>
          <p:cNvPr id="386" name="Google Shape;386;p75"/>
          <p:cNvSpPr txBox="1">
            <a:spLocks noGrp="1"/>
          </p:cNvSpPr>
          <p:nvPr>
            <p:ph type="title"/>
          </p:nvPr>
        </p:nvSpPr>
        <p:spPr>
          <a:xfrm>
            <a:off x="628650" y="-3"/>
            <a:ext cx="7886700" cy="1242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a:t>Black and Latino young men were less likely than their peers to be on-track with above a 3.0 GPA by the end of their sophomore year.</a:t>
            </a:r>
            <a:endParaRPr sz="2600"/>
          </a:p>
        </p:txBody>
      </p:sp>
      <p:pic>
        <p:nvPicPr>
          <p:cNvPr id="387" name="Google Shape;387;p75"/>
          <p:cNvPicPr preferRelativeResize="0"/>
          <p:nvPr/>
        </p:nvPicPr>
        <p:blipFill>
          <a:blip r:embed="rId3">
            <a:alphaModFix/>
          </a:blip>
          <a:stretch>
            <a:fillRect/>
          </a:stretch>
        </p:blipFill>
        <p:spPr>
          <a:xfrm>
            <a:off x="304800" y="1477324"/>
            <a:ext cx="4715698" cy="33569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7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393" name="Google Shape;393;p76"/>
          <p:cNvPicPr preferRelativeResize="0"/>
          <p:nvPr/>
        </p:nvPicPr>
        <p:blipFill rotWithShape="1">
          <a:blip r:embed="rId3">
            <a:alphaModFix/>
          </a:blip>
          <a:srcRect t="18232" b="25735"/>
          <a:stretch/>
        </p:blipFill>
        <p:spPr>
          <a:xfrm>
            <a:off x="-35775" y="0"/>
            <a:ext cx="9179775" cy="5143500"/>
          </a:xfrm>
          <a:prstGeom prst="rect">
            <a:avLst/>
          </a:prstGeom>
          <a:noFill/>
          <a:ln>
            <a:noFill/>
          </a:ln>
        </p:spPr>
      </p:pic>
      <p:sp>
        <p:nvSpPr>
          <p:cNvPr id="394" name="Google Shape;394;p76"/>
          <p:cNvSpPr/>
          <p:nvPr/>
        </p:nvSpPr>
        <p:spPr>
          <a:xfrm>
            <a:off x="-35775" y="1359450"/>
            <a:ext cx="9179700" cy="2424600"/>
          </a:xfrm>
          <a:prstGeom prst="rect">
            <a:avLst/>
          </a:prstGeom>
          <a:solidFill>
            <a:srgbClr val="8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rgbClr val="FFFFFF"/>
                </a:solidFill>
                <a:latin typeface="Helvetica Neue"/>
                <a:ea typeface="Helvetica Neue"/>
                <a:cs typeface="Helvetica Neue"/>
                <a:sym typeface="Helvetica Neue"/>
              </a:rPr>
              <a:t>Key Takeaways</a:t>
            </a:r>
            <a:endParaRPr sz="4500" b="1">
              <a:solidFill>
                <a:srgbClr val="FFFFFF"/>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77"/>
          <p:cNvSpPr txBox="1">
            <a:spLocks noGrp="1"/>
          </p:cNvSpPr>
          <p:nvPr>
            <p:ph type="body" idx="1"/>
          </p:nvPr>
        </p:nvSpPr>
        <p:spPr>
          <a:xfrm>
            <a:off x="258000" y="1453075"/>
            <a:ext cx="8628000" cy="3289200"/>
          </a:xfrm>
          <a:prstGeom prst="rect">
            <a:avLst/>
          </a:prstGeom>
          <a:noFill/>
          <a:ln>
            <a:noFill/>
          </a:ln>
        </p:spPr>
        <p:txBody>
          <a:bodyPr spcFirstLastPara="1" wrap="square" lIns="68575" tIns="34275" rIns="68575" bIns="34275" anchor="t" anchorCtr="0">
            <a:noAutofit/>
          </a:bodyPr>
          <a:lstStyle/>
          <a:p>
            <a:pPr marL="457200" lvl="0" indent="-336550" algn="l" rtl="0">
              <a:lnSpc>
                <a:spcPct val="115000"/>
              </a:lnSpc>
              <a:spcBef>
                <a:spcPts val="0"/>
              </a:spcBef>
              <a:spcAft>
                <a:spcPts val="0"/>
              </a:spcAft>
              <a:buClr>
                <a:srgbClr val="800000"/>
              </a:buClr>
              <a:buSzPts val="1700"/>
              <a:buAutoNum type="arabicPeriod"/>
            </a:pPr>
            <a:r>
              <a:rPr lang="en" sz="1700"/>
              <a:t>Freshman year remains the most critical year in students’ educational trajectories. Even with rising Freshman OnTrack rates, Freshman OnTrack remains predictive of high school graduation.</a:t>
            </a:r>
            <a:br>
              <a:rPr lang="en" sz="1700"/>
            </a:br>
            <a:endParaRPr sz="1000"/>
          </a:p>
          <a:p>
            <a:pPr marL="457200" lvl="0" indent="-336550" algn="l" rtl="0">
              <a:lnSpc>
                <a:spcPct val="115000"/>
              </a:lnSpc>
              <a:spcBef>
                <a:spcPts val="0"/>
              </a:spcBef>
              <a:spcAft>
                <a:spcPts val="0"/>
              </a:spcAft>
              <a:buClr>
                <a:srgbClr val="800000"/>
              </a:buClr>
              <a:buSzPts val="1700"/>
              <a:buAutoNum type="arabicPeriod"/>
            </a:pPr>
            <a:r>
              <a:rPr lang="en" sz="1700"/>
              <a:t>For students who were off-track during freshman year, sophomore year can be an opportunity to recover. For some students who were on-track during freshman year, sophomore year can be a time of significant risk.</a:t>
            </a:r>
            <a:br>
              <a:rPr lang="en" sz="1700"/>
            </a:br>
            <a:endParaRPr sz="1000"/>
          </a:p>
          <a:p>
            <a:pPr marL="457200" lvl="0" indent="-336550" algn="l" rtl="0">
              <a:lnSpc>
                <a:spcPct val="115000"/>
              </a:lnSpc>
              <a:spcBef>
                <a:spcPts val="0"/>
              </a:spcBef>
              <a:spcAft>
                <a:spcPts val="0"/>
              </a:spcAft>
              <a:buClr>
                <a:srgbClr val="800000"/>
              </a:buClr>
              <a:buSzPts val="1700"/>
              <a:buAutoNum type="arabicPeriod"/>
            </a:pPr>
            <a:r>
              <a:rPr lang="en" sz="1700"/>
              <a:t>Sophomore year presents educators with an additional opportunity to identify and intervene with students who need more support. By monitoring low attendance rates and all course failures, educators can provide support to a wider </a:t>
            </a:r>
            <a:br>
              <a:rPr lang="en" sz="1700"/>
            </a:br>
            <a:r>
              <a:rPr lang="en" sz="1700"/>
              <a:t>group of students in danger of not graduating or enrolling in college.</a:t>
            </a:r>
            <a:endParaRPr sz="1700"/>
          </a:p>
        </p:txBody>
      </p:sp>
      <p:sp>
        <p:nvSpPr>
          <p:cNvPr id="400" name="Google Shape;400;p77"/>
          <p:cNvSpPr txBox="1">
            <a:spLocks noGrp="1"/>
          </p:cNvSpPr>
          <p:nvPr>
            <p:ph type="title"/>
          </p:nvPr>
        </p:nvSpPr>
        <p:spPr>
          <a:xfrm>
            <a:off x="628650" y="122712"/>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000"/>
              <a:buFont typeface="Helvetica Neue"/>
              <a:buNone/>
            </a:pPr>
            <a:r>
              <a:rPr lang="en" sz="3600"/>
              <a:t>Key Takeaways</a:t>
            </a:r>
            <a:endParaRPr sz="3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3" name="Title 2">
            <a:extLst>
              <a:ext uri="{FF2B5EF4-FFF2-40B4-BE49-F238E27FC236}">
                <a16:creationId xmlns:a16="http://schemas.microsoft.com/office/drawing/2014/main" id="{4494691F-084D-344A-A2A5-7C955DFDFC3E}"/>
              </a:ext>
            </a:extLst>
          </p:cNvPr>
          <p:cNvSpPr>
            <a:spLocks noGrp="1"/>
          </p:cNvSpPr>
          <p:nvPr>
            <p:ph type="title"/>
          </p:nvPr>
        </p:nvSpPr>
        <p:spPr>
          <a:xfrm>
            <a:off x="628650" y="138259"/>
            <a:ext cx="7886700" cy="994200"/>
          </a:xfrm>
        </p:spPr>
        <p:txBody>
          <a:bodyPr/>
          <a:lstStyle/>
          <a:p>
            <a:r>
              <a:rPr lang="en-US" dirty="0"/>
              <a:t>Download the Report, </a:t>
            </a:r>
            <a:br>
              <a:rPr lang="en-US" dirty="0"/>
            </a:br>
            <a:r>
              <a:rPr lang="en-US" dirty="0"/>
              <a:t>Booklet, &amp; Practitioner Guide</a:t>
            </a:r>
          </a:p>
        </p:txBody>
      </p:sp>
      <p:sp>
        <p:nvSpPr>
          <p:cNvPr id="5" name="Text Placeholder 4">
            <a:extLst>
              <a:ext uri="{FF2B5EF4-FFF2-40B4-BE49-F238E27FC236}">
                <a16:creationId xmlns:a16="http://schemas.microsoft.com/office/drawing/2014/main" id="{4FA97C51-A900-6948-BE61-DCD5E35864C1}"/>
              </a:ext>
            </a:extLst>
          </p:cNvPr>
          <p:cNvSpPr>
            <a:spLocks noGrp="1"/>
          </p:cNvSpPr>
          <p:nvPr>
            <p:ph type="body" idx="1"/>
          </p:nvPr>
        </p:nvSpPr>
        <p:spPr>
          <a:xfrm>
            <a:off x="693420" y="1453590"/>
            <a:ext cx="7757160" cy="642680"/>
          </a:xfrm>
        </p:spPr>
        <p:txBody>
          <a:bodyPr/>
          <a:lstStyle/>
          <a:p>
            <a:pPr marL="95250" indent="0" algn="ctr">
              <a:buNone/>
            </a:pPr>
            <a:r>
              <a:rPr lang="en-US" dirty="0"/>
              <a:t>To download and share the report, booklet, or practitioner guide, please visit </a:t>
            </a:r>
            <a:r>
              <a:rPr lang="en-US" b="1" u="sng" dirty="0">
                <a:solidFill>
                  <a:srgbClr val="5B8FA8"/>
                </a:solidFill>
                <a:hlinkClick r:id="rId3">
                  <a:extLst>
                    <a:ext uri="{A12FA001-AC4F-418D-AE19-62706E023703}">
                      <ahyp:hlinkClr xmlns:ahyp="http://schemas.microsoft.com/office/drawing/2018/hyperlinkcolor" val="tx"/>
                    </a:ext>
                  </a:extLst>
                </a:hlinkClick>
              </a:rPr>
              <a:t>consortium.uchicago.edu/publications/the-forgotten-year</a:t>
            </a:r>
            <a:endParaRPr lang="en-US" dirty="0">
              <a:solidFill>
                <a:srgbClr val="5B8FA8"/>
              </a:solidFill>
            </a:endParaRPr>
          </a:p>
        </p:txBody>
      </p:sp>
      <p:pic>
        <p:nvPicPr>
          <p:cNvPr id="1030" name="Picture 6" descr="https://lh4.googleusercontent.com/D6O1Ga_aAqV87XPvpX1mNy-yti_ScPxOpwaESg2DdGkYAZ1Hh__JMzZ3Q2tbYg6fBLK_YiXUgsDUN6rlMmCr2M9nu81NDOM8S0sfoYaaXYiqgTKswHOM2ofiUAm8Mjc8qCw0fr9CR2w">
            <a:extLst>
              <a:ext uri="{FF2B5EF4-FFF2-40B4-BE49-F238E27FC236}">
                <a16:creationId xmlns:a16="http://schemas.microsoft.com/office/drawing/2014/main" id="{606A3232-FAE2-3149-AD2C-88536BF94D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2" b="1672"/>
          <a:stretch/>
        </p:blipFill>
        <p:spPr bwMode="auto">
          <a:xfrm>
            <a:off x="1349781" y="2417400"/>
            <a:ext cx="1698134" cy="212965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4.googleusercontent.com/DHAoN5TPnFLZJLiYDyWxXEZDzL6YH7hmovLTV9QaLLgpJJpzsNqDJJE7F38IUeLmJ4T1RFXBBnHALTPzFyxY8td8nHn-E3L-4-6CRQJhc6nDx8u-fp2pIJnLacDEC1cgPGE5QplHaRc">
            <a:extLst>
              <a:ext uri="{FF2B5EF4-FFF2-40B4-BE49-F238E27FC236}">
                <a16:creationId xmlns:a16="http://schemas.microsoft.com/office/drawing/2014/main" id="{319D0976-BF2D-6340-B121-079C81D74E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4"/>
          <a:stretch/>
        </p:blipFill>
        <p:spPr bwMode="auto">
          <a:xfrm>
            <a:off x="3368861" y="2417401"/>
            <a:ext cx="2185629" cy="22033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3.googleusercontent.com/n8j1vxJNxqxAO4UA9nW7rKdytOiMwixaWukioppF8EhhhaUolHj5yQz3EfAxPoiUHbck0MaYuLTTO7U6ybFe4cOXGFBF0sJFIILUcKz-Xvee18O7Y96PBkp_rKlF_MrlkDjOqb2SEdw">
            <a:extLst>
              <a:ext uri="{FF2B5EF4-FFF2-40B4-BE49-F238E27FC236}">
                <a16:creationId xmlns:a16="http://schemas.microsoft.com/office/drawing/2014/main" id="{DF9FEE99-D31A-9B42-9F3D-0E414BC4E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366" y="2417400"/>
            <a:ext cx="1707578" cy="22033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53"/>
          <p:cNvSpPr txBox="1">
            <a:spLocks noGrp="1"/>
          </p:cNvSpPr>
          <p:nvPr>
            <p:ph type="body" idx="1"/>
          </p:nvPr>
        </p:nvSpPr>
        <p:spPr>
          <a:xfrm>
            <a:off x="356100" y="1443225"/>
            <a:ext cx="8431800" cy="3289200"/>
          </a:xfrm>
          <a:prstGeom prst="rect">
            <a:avLst/>
          </a:prstGeom>
        </p:spPr>
        <p:txBody>
          <a:bodyPr spcFirstLastPara="1" wrap="square" lIns="68575" tIns="34275" rIns="68575" bIns="34275" anchor="t" anchorCtr="0">
            <a:noAutofit/>
          </a:bodyPr>
          <a:lstStyle/>
          <a:p>
            <a:pPr marL="457200" lvl="0" indent="-342900" algn="l" rtl="0">
              <a:lnSpc>
                <a:spcPct val="115000"/>
              </a:lnSpc>
              <a:spcBef>
                <a:spcPts val="800"/>
              </a:spcBef>
              <a:spcAft>
                <a:spcPts val="0"/>
              </a:spcAft>
              <a:buClr>
                <a:schemeClr val="dk2"/>
              </a:buClr>
              <a:buSzPts val="1800"/>
              <a:buChar char="●"/>
            </a:pPr>
            <a:r>
              <a:rPr lang="en" sz="1700" dirty="0"/>
              <a:t>Despite the growth in the Freshman OnTrack rate accelerating, there have always been students who were on-track as freshmen but ultimately did not graduate.</a:t>
            </a:r>
            <a:br>
              <a:rPr lang="en" sz="1700" dirty="0"/>
            </a:br>
            <a:endParaRPr sz="1200" dirty="0"/>
          </a:p>
          <a:p>
            <a:pPr marL="457200" lvl="0" indent="-342900" algn="l" rtl="0">
              <a:lnSpc>
                <a:spcPct val="115000"/>
              </a:lnSpc>
              <a:spcBef>
                <a:spcPts val="0"/>
              </a:spcBef>
              <a:spcAft>
                <a:spcPts val="0"/>
              </a:spcAft>
              <a:buClr>
                <a:schemeClr val="dk2"/>
              </a:buClr>
              <a:buSzPts val="1800"/>
              <a:buChar char="●"/>
            </a:pPr>
            <a:r>
              <a:rPr lang="en" sz="1700" dirty="0"/>
              <a:t>This presentation sheds light on a research-based set of indicators for sophomore year, building from the lessons of the district’s work around Freshman OnTrack, through which sophomore educators can better target intervention and support students in sophomore year.</a:t>
            </a:r>
            <a:br>
              <a:rPr lang="en" sz="1700" dirty="0"/>
            </a:br>
            <a:endParaRPr sz="1200" dirty="0"/>
          </a:p>
          <a:p>
            <a:pPr marL="457200" lvl="0" indent="-342900" algn="l" rtl="0">
              <a:lnSpc>
                <a:spcPct val="115000"/>
              </a:lnSpc>
              <a:spcBef>
                <a:spcPts val="0"/>
              </a:spcBef>
              <a:spcAft>
                <a:spcPts val="0"/>
              </a:spcAft>
              <a:buClr>
                <a:schemeClr val="dk2"/>
              </a:buClr>
              <a:buSzPts val="1800"/>
              <a:buChar char="●"/>
            </a:pPr>
            <a:r>
              <a:rPr lang="en" sz="1700" dirty="0"/>
              <a:t>On their own, indicators can’t and won’t change a system, but our hope is that this research will draw attention to the importance of sophomore year.</a:t>
            </a:r>
            <a:endParaRPr sz="1700" dirty="0"/>
          </a:p>
        </p:txBody>
      </p:sp>
      <p:sp>
        <p:nvSpPr>
          <p:cNvPr id="226" name="Google Shape;226;p53"/>
          <p:cNvSpPr txBox="1">
            <a:spLocks noGrp="1"/>
          </p:cNvSpPr>
          <p:nvPr>
            <p:ph type="title"/>
          </p:nvPr>
        </p:nvSpPr>
        <p:spPr>
          <a:xfrm>
            <a:off x="628650" y="-3"/>
            <a:ext cx="7886700" cy="1242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54"/>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232" name="Google Shape;232;p54"/>
          <p:cNvPicPr preferRelativeResize="0"/>
          <p:nvPr/>
        </p:nvPicPr>
        <p:blipFill rotWithShape="1">
          <a:blip r:embed="rId3">
            <a:alphaModFix/>
          </a:blip>
          <a:srcRect t="16053" b="27697"/>
          <a:stretch/>
        </p:blipFill>
        <p:spPr>
          <a:xfrm>
            <a:off x="0" y="0"/>
            <a:ext cx="9144000" cy="5143500"/>
          </a:xfrm>
          <a:prstGeom prst="rect">
            <a:avLst/>
          </a:prstGeom>
          <a:noFill/>
          <a:ln>
            <a:noFill/>
          </a:ln>
        </p:spPr>
      </p:pic>
      <p:sp>
        <p:nvSpPr>
          <p:cNvPr id="233" name="Google Shape;233;p54"/>
          <p:cNvSpPr/>
          <p:nvPr/>
        </p:nvSpPr>
        <p:spPr>
          <a:xfrm>
            <a:off x="0" y="1359450"/>
            <a:ext cx="9144000" cy="2424600"/>
          </a:xfrm>
          <a:prstGeom prst="rect">
            <a:avLst/>
          </a:prstGeom>
          <a:solidFill>
            <a:srgbClr val="8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rgbClr val="FFFFFF"/>
                </a:solidFill>
                <a:latin typeface="Helvetica Neue"/>
                <a:ea typeface="Helvetica Neue"/>
                <a:cs typeface="Helvetica Neue"/>
                <a:sym typeface="Helvetica Neue"/>
              </a:rPr>
              <a:t>Lessons from </a:t>
            </a:r>
            <a:br>
              <a:rPr lang="en" sz="4500" b="1">
                <a:solidFill>
                  <a:srgbClr val="FFFFFF"/>
                </a:solidFill>
                <a:latin typeface="Helvetica Neue"/>
                <a:ea typeface="Helvetica Neue"/>
                <a:cs typeface="Helvetica Neue"/>
                <a:sym typeface="Helvetica Neue"/>
              </a:rPr>
            </a:br>
            <a:r>
              <a:rPr lang="en" sz="4500" b="1">
                <a:solidFill>
                  <a:srgbClr val="FFFFFF"/>
                </a:solidFill>
                <a:latin typeface="Helvetica Neue"/>
                <a:ea typeface="Helvetica Neue"/>
                <a:cs typeface="Helvetica Neue"/>
                <a:sym typeface="Helvetica Neue"/>
              </a:rPr>
              <a:t>Freshman Success</a:t>
            </a:r>
            <a:endParaRPr sz="4500" b="1">
              <a:solidFill>
                <a:srgbClr val="FFFFFF"/>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5"/>
          <p:cNvSpPr txBox="1">
            <a:spLocks noGrp="1"/>
          </p:cNvSpPr>
          <p:nvPr>
            <p:ph type="body" idx="1"/>
          </p:nvPr>
        </p:nvSpPr>
        <p:spPr>
          <a:xfrm>
            <a:off x="5273400" y="1644725"/>
            <a:ext cx="3667500" cy="1736700"/>
          </a:xfrm>
          <a:prstGeom prst="rect">
            <a:avLst/>
          </a:prstGeom>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a:t>Although Freshman OnTrack rates have improved over time, the percentage of on-track freshmen and off-track freshmen who graduate from high school has remained virtually unchanged.</a:t>
            </a:r>
            <a:endParaRPr/>
          </a:p>
          <a:p>
            <a:pPr marL="0" lvl="0" indent="0" algn="l" rtl="0">
              <a:lnSpc>
                <a:spcPct val="115000"/>
              </a:lnSpc>
              <a:spcBef>
                <a:spcPts val="1600"/>
              </a:spcBef>
              <a:spcAft>
                <a:spcPts val="1600"/>
              </a:spcAft>
              <a:buNone/>
            </a:pPr>
            <a:endParaRPr/>
          </a:p>
        </p:txBody>
      </p:sp>
      <p:sp>
        <p:nvSpPr>
          <p:cNvPr id="239" name="Google Shape;239;p55"/>
          <p:cNvSpPr txBox="1">
            <a:spLocks noGrp="1"/>
          </p:cNvSpPr>
          <p:nvPr>
            <p:ph type="title"/>
          </p:nvPr>
        </p:nvSpPr>
        <p:spPr>
          <a:xfrm>
            <a:off x="628650" y="144762"/>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200"/>
              <a:t>The Freshman OnTrack indicator remains highly </a:t>
            </a:r>
            <a:br>
              <a:rPr lang="en" sz="2200"/>
            </a:br>
            <a:r>
              <a:rPr lang="en" sz="2200"/>
              <a:t>predictive of students’ high school outcomes.</a:t>
            </a:r>
            <a:endParaRPr sz="2200"/>
          </a:p>
        </p:txBody>
      </p:sp>
      <p:pic>
        <p:nvPicPr>
          <p:cNvPr id="240" name="Google Shape;240;p55"/>
          <p:cNvPicPr preferRelativeResize="0"/>
          <p:nvPr/>
        </p:nvPicPr>
        <p:blipFill rotWithShape="1">
          <a:blip r:embed="rId3">
            <a:alphaModFix/>
          </a:blip>
          <a:srcRect b="46935"/>
          <a:stretch/>
        </p:blipFill>
        <p:spPr>
          <a:xfrm>
            <a:off x="288025" y="1602075"/>
            <a:ext cx="4614821" cy="3148798"/>
          </a:xfrm>
          <a:prstGeom prst="rect">
            <a:avLst/>
          </a:prstGeom>
          <a:noFill/>
          <a:ln>
            <a:noFill/>
          </a:ln>
        </p:spPr>
      </p:pic>
      <p:sp>
        <p:nvSpPr>
          <p:cNvPr id="241" name="Google Shape;241;p55"/>
          <p:cNvSpPr txBox="1">
            <a:spLocks noGrp="1"/>
          </p:cNvSpPr>
          <p:nvPr>
            <p:ph type="body" idx="1"/>
          </p:nvPr>
        </p:nvSpPr>
        <p:spPr>
          <a:xfrm>
            <a:off x="5273400" y="3887200"/>
            <a:ext cx="3667500" cy="6669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1000"/>
              <a:t>Charter school students are excluded from this analysis. Graduation status is based on whether a student graduated from CPS within four years of starting high school. Diplomas from alternative high schools are not counted towards graduation rates.</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6"/>
          <p:cNvSpPr txBox="1">
            <a:spLocks noGrp="1"/>
          </p:cNvSpPr>
          <p:nvPr>
            <p:ph type="title"/>
          </p:nvPr>
        </p:nvSpPr>
        <p:spPr>
          <a:xfrm>
            <a:off x="495900" y="117475"/>
            <a:ext cx="8152200" cy="994200"/>
          </a:xfrm>
          <a:prstGeom prst="rect">
            <a:avLst/>
          </a:prstGeom>
        </p:spPr>
        <p:txBody>
          <a:bodyPr spcFirstLastPara="1" wrap="square" lIns="68575" tIns="34275" rIns="68575" bIns="34275" anchor="ctr" anchorCtr="0">
            <a:noAutofit/>
          </a:bodyPr>
          <a:lstStyle/>
          <a:p>
            <a:pPr marL="0" lvl="0" indent="0" algn="ctr" rtl="0">
              <a:lnSpc>
                <a:spcPct val="105000"/>
              </a:lnSpc>
              <a:spcBef>
                <a:spcPts val="0"/>
              </a:spcBef>
              <a:spcAft>
                <a:spcPts val="0"/>
              </a:spcAft>
              <a:buNone/>
            </a:pPr>
            <a:r>
              <a:rPr lang="en" sz="2200"/>
              <a:t>The number of CPS students who did not </a:t>
            </a:r>
            <a:br>
              <a:rPr lang="en" sz="2200"/>
            </a:br>
            <a:r>
              <a:rPr lang="en" sz="2200"/>
              <a:t>graduate from high school within four years </a:t>
            </a:r>
            <a:br>
              <a:rPr lang="en" sz="2200"/>
            </a:br>
            <a:r>
              <a:rPr lang="en" sz="2200"/>
              <a:t>declined significantly over the past decade.</a:t>
            </a:r>
            <a:endParaRPr sz="2200"/>
          </a:p>
        </p:txBody>
      </p:sp>
      <p:pic>
        <p:nvPicPr>
          <p:cNvPr id="247" name="Google Shape;247;p56"/>
          <p:cNvPicPr preferRelativeResize="0"/>
          <p:nvPr/>
        </p:nvPicPr>
        <p:blipFill>
          <a:blip r:embed="rId3">
            <a:alphaModFix/>
          </a:blip>
          <a:stretch>
            <a:fillRect/>
          </a:stretch>
        </p:blipFill>
        <p:spPr>
          <a:xfrm>
            <a:off x="2155175" y="1497825"/>
            <a:ext cx="4833628" cy="3109400"/>
          </a:xfrm>
          <a:prstGeom prst="rect">
            <a:avLst/>
          </a:prstGeom>
          <a:noFill/>
          <a:ln>
            <a:noFill/>
          </a:ln>
        </p:spPr>
      </p:pic>
      <p:sp>
        <p:nvSpPr>
          <p:cNvPr id="248" name="Google Shape;248;p56"/>
          <p:cNvSpPr txBox="1">
            <a:spLocks noGrp="1"/>
          </p:cNvSpPr>
          <p:nvPr>
            <p:ph type="body" idx="1"/>
          </p:nvPr>
        </p:nvSpPr>
        <p:spPr>
          <a:xfrm>
            <a:off x="107975" y="4715375"/>
            <a:ext cx="8598600" cy="4674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*In CPS, the number of students in each cohort has declined over time from 20,882 students in 2011 graduation cohort to 17,962 students in 2018. In 2011, 32 percent of students did not graduate within four years of starting high school vs. 21 percent in 2018. The decline in overall enrollment accounts for some of the decline in the number of non-graduates. Charter school students are excluded from this analysis.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7"/>
          <p:cNvSpPr txBox="1">
            <a:spLocks noGrp="1"/>
          </p:cNvSpPr>
          <p:nvPr>
            <p:ph type="title"/>
          </p:nvPr>
        </p:nvSpPr>
        <p:spPr>
          <a:xfrm>
            <a:off x="628650" y="88312"/>
            <a:ext cx="7886700" cy="994200"/>
          </a:xfrm>
          <a:prstGeom prst="rect">
            <a:avLst/>
          </a:prstGeom>
        </p:spPr>
        <p:txBody>
          <a:bodyPr spcFirstLastPara="1" wrap="square" lIns="68575" tIns="34275" rIns="68575" bIns="34275" anchor="ctr" anchorCtr="0">
            <a:noAutofit/>
          </a:bodyPr>
          <a:lstStyle/>
          <a:p>
            <a:pPr marL="0" lvl="0" indent="0" algn="ctr" rtl="0">
              <a:lnSpc>
                <a:spcPct val="105000"/>
              </a:lnSpc>
              <a:spcBef>
                <a:spcPts val="0"/>
              </a:spcBef>
              <a:spcAft>
                <a:spcPts val="0"/>
              </a:spcAft>
              <a:buNone/>
            </a:pPr>
            <a:r>
              <a:rPr lang="en" sz="2200"/>
              <a:t>Among the remaining students who did not graduate</a:t>
            </a:r>
            <a:br>
              <a:rPr lang="en" sz="2200"/>
            </a:br>
            <a:r>
              <a:rPr lang="en" sz="2200"/>
              <a:t>from high school within four years, a higher </a:t>
            </a:r>
            <a:br>
              <a:rPr lang="en" sz="2200"/>
            </a:br>
            <a:r>
              <a:rPr lang="en" sz="2200"/>
              <a:t>proportion were on-track as freshmen.</a:t>
            </a:r>
            <a:endParaRPr sz="2200"/>
          </a:p>
        </p:txBody>
      </p:sp>
      <p:pic>
        <p:nvPicPr>
          <p:cNvPr id="254" name="Google Shape;254;p57"/>
          <p:cNvPicPr preferRelativeResize="0"/>
          <p:nvPr/>
        </p:nvPicPr>
        <p:blipFill>
          <a:blip r:embed="rId3">
            <a:alphaModFix/>
          </a:blip>
          <a:stretch>
            <a:fillRect/>
          </a:stretch>
        </p:blipFill>
        <p:spPr>
          <a:xfrm>
            <a:off x="2793400" y="1315700"/>
            <a:ext cx="3557180" cy="3345423"/>
          </a:xfrm>
          <a:prstGeom prst="rect">
            <a:avLst/>
          </a:prstGeom>
          <a:noFill/>
          <a:ln>
            <a:noFill/>
          </a:ln>
        </p:spPr>
      </p:pic>
      <p:sp>
        <p:nvSpPr>
          <p:cNvPr id="255" name="Google Shape;255;p57"/>
          <p:cNvSpPr txBox="1">
            <a:spLocks noGrp="1"/>
          </p:cNvSpPr>
          <p:nvPr>
            <p:ph type="body" idx="1"/>
          </p:nvPr>
        </p:nvSpPr>
        <p:spPr>
          <a:xfrm>
            <a:off x="90675" y="4734650"/>
            <a:ext cx="8724000" cy="3030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Non-graduates are defined here as CPS students who did not graduate within four years of starting high school. Among the 6,663 non-graduates in 2011, 2,083 were on-track as freshmen. Among the 3,720 non- graduates in 2018, 1,989 were on-track as freshmen. Charter school students are excluded from this analysis.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8"/>
          <p:cNvSpPr txBox="1">
            <a:spLocks noGrp="1"/>
          </p:cNvSpPr>
          <p:nvPr>
            <p:ph type="title"/>
          </p:nvPr>
        </p:nvSpPr>
        <p:spPr>
          <a:xfrm>
            <a:off x="628650" y="117487"/>
            <a:ext cx="7886700" cy="994200"/>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None/>
            </a:pPr>
            <a:r>
              <a:rPr lang="en" sz="2200"/>
              <a:t>Not all students who finished freshman year </a:t>
            </a:r>
            <a:br>
              <a:rPr lang="en" sz="2200"/>
            </a:br>
            <a:r>
              <a:rPr lang="en" sz="2200"/>
              <a:t>on-track graduated from high school.</a:t>
            </a:r>
            <a:endParaRPr sz="2200"/>
          </a:p>
        </p:txBody>
      </p:sp>
      <p:pic>
        <p:nvPicPr>
          <p:cNvPr id="261" name="Google Shape;261;p58"/>
          <p:cNvPicPr preferRelativeResize="0"/>
          <p:nvPr/>
        </p:nvPicPr>
        <p:blipFill>
          <a:blip r:embed="rId3">
            <a:alphaModFix/>
          </a:blip>
          <a:stretch>
            <a:fillRect/>
          </a:stretch>
        </p:blipFill>
        <p:spPr>
          <a:xfrm>
            <a:off x="2316525" y="1458525"/>
            <a:ext cx="4510949" cy="3226348"/>
          </a:xfrm>
          <a:prstGeom prst="rect">
            <a:avLst/>
          </a:prstGeom>
          <a:noFill/>
          <a:ln>
            <a:noFill/>
          </a:ln>
        </p:spPr>
      </p:pic>
      <p:sp>
        <p:nvSpPr>
          <p:cNvPr id="262" name="Google Shape;262;p58"/>
          <p:cNvSpPr txBox="1">
            <a:spLocks noGrp="1"/>
          </p:cNvSpPr>
          <p:nvPr>
            <p:ph type="body" idx="1"/>
          </p:nvPr>
        </p:nvSpPr>
        <p:spPr>
          <a:xfrm>
            <a:off x="74775" y="4819300"/>
            <a:ext cx="7120200" cy="2523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700"/>
              <a:t>Charter school students are excluded from this analysis. Graduation status is based on whether a student graduated from CPS within four years of starting high school.</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9"/>
          <p:cNvSpPr txBox="1">
            <a:spLocks noGrp="1"/>
          </p:cNvSpPr>
          <p:nvPr>
            <p:ph type="body" idx="1"/>
          </p:nvPr>
        </p:nvSpPr>
        <p:spPr>
          <a:xfrm>
            <a:off x="351150" y="1462875"/>
            <a:ext cx="8441700" cy="3289200"/>
          </a:xfrm>
          <a:prstGeom prst="rect">
            <a:avLst/>
          </a:prstGeom>
        </p:spPr>
        <p:txBody>
          <a:bodyPr spcFirstLastPara="1" wrap="square" lIns="68575" tIns="34275" rIns="68575" bIns="34275" anchor="t" anchorCtr="0">
            <a:noAutofit/>
          </a:bodyPr>
          <a:lstStyle/>
          <a:p>
            <a:pPr marL="457200" lvl="0" indent="-342900" algn="l" rtl="0">
              <a:lnSpc>
                <a:spcPct val="115000"/>
              </a:lnSpc>
              <a:spcBef>
                <a:spcPts val="800"/>
              </a:spcBef>
              <a:spcAft>
                <a:spcPts val="0"/>
              </a:spcAft>
              <a:buClr>
                <a:schemeClr val="dk2"/>
              </a:buClr>
              <a:buSzPts val="1800"/>
              <a:buChar char="●"/>
            </a:pPr>
            <a:r>
              <a:rPr lang="en"/>
              <a:t>Not all students who finished freshman year on-track graduated from high school.</a:t>
            </a:r>
            <a:br>
              <a:rPr lang="en"/>
            </a:br>
            <a:endParaRPr sz="1000"/>
          </a:p>
          <a:p>
            <a:pPr marL="457200" lvl="0" indent="-342900" algn="l" rtl="0">
              <a:lnSpc>
                <a:spcPct val="115000"/>
              </a:lnSpc>
              <a:spcBef>
                <a:spcPts val="0"/>
              </a:spcBef>
              <a:spcAft>
                <a:spcPts val="0"/>
              </a:spcAft>
              <a:buClr>
                <a:schemeClr val="dk2"/>
              </a:buClr>
              <a:buSzPts val="1800"/>
              <a:buChar char="●"/>
            </a:pPr>
            <a:r>
              <a:rPr lang="en"/>
              <a:t>Fewer students were off-track as freshmen and more students graduated every year.</a:t>
            </a:r>
            <a:br>
              <a:rPr lang="en"/>
            </a:br>
            <a:endParaRPr sz="1000"/>
          </a:p>
          <a:p>
            <a:pPr marL="457200" lvl="0" indent="-342900" algn="l" rtl="0">
              <a:lnSpc>
                <a:spcPct val="115000"/>
              </a:lnSpc>
              <a:spcBef>
                <a:spcPts val="0"/>
              </a:spcBef>
              <a:spcAft>
                <a:spcPts val="0"/>
              </a:spcAft>
              <a:buClr>
                <a:schemeClr val="dk2"/>
              </a:buClr>
              <a:buSzPts val="1800"/>
              <a:buChar char="●"/>
            </a:pPr>
            <a:r>
              <a:rPr lang="en"/>
              <a:t>Still, in every cohort, there have been students who were on-track as freshmen but did not graduate. This suggests an opportunity to shift some of the focus to students who are on-track at the end of freshman year, but may require supports or interventions during sophomore year to graduate </a:t>
            </a:r>
            <a:br>
              <a:rPr lang="en"/>
            </a:br>
            <a:r>
              <a:rPr lang="en"/>
              <a:t>from high school.</a:t>
            </a:r>
            <a:endParaRPr/>
          </a:p>
        </p:txBody>
      </p:sp>
      <p:sp>
        <p:nvSpPr>
          <p:cNvPr id="268" name="Google Shape;268;p59"/>
          <p:cNvSpPr txBox="1">
            <a:spLocks noGrp="1"/>
          </p:cNvSpPr>
          <p:nvPr>
            <p:ph type="title"/>
          </p:nvPr>
        </p:nvSpPr>
        <p:spPr>
          <a:xfrm>
            <a:off x="628650" y="171787"/>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Lessons from Freshman Success</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2023</Words>
  <Application>Microsoft Macintosh PowerPoint</Application>
  <PresentationFormat>On-screen Show (16:9)</PresentationFormat>
  <Paragraphs>84</Paragraphs>
  <Slides>28</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Calibri</vt:lpstr>
      <vt:lpstr>Helvetica Neue</vt:lpstr>
      <vt:lpstr>Helvetica Neue Light</vt:lpstr>
      <vt:lpstr>Arial</vt:lpstr>
      <vt:lpstr>Simple Light</vt:lpstr>
      <vt:lpstr>Simple Light</vt:lpstr>
      <vt:lpstr>PowerPoint Presentation</vt:lpstr>
      <vt:lpstr>Introduction</vt:lpstr>
      <vt:lpstr>Introduction</vt:lpstr>
      <vt:lpstr>PowerPoint Presentation</vt:lpstr>
      <vt:lpstr>The Freshman OnTrack indicator remains highly  predictive of students’ high school outcomes.</vt:lpstr>
      <vt:lpstr>The number of CPS students who did not  graduate from high school within four years  declined significantly over the past decade.</vt:lpstr>
      <vt:lpstr>Among the remaining students who did not graduate from high school within four years, a higher  proportion were on-track as freshmen.</vt:lpstr>
      <vt:lpstr>Not all students who finished freshman year  on-track graduated from high school.</vt:lpstr>
      <vt:lpstr>Lessons from Freshman Success</vt:lpstr>
      <vt:lpstr>PowerPoint Presentation</vt:lpstr>
      <vt:lpstr>CPS defines Sophomore OnTrack  similarly to Freshman OnTrack.</vt:lpstr>
      <vt:lpstr>Rates of course failure increased in every subject between freshman and sophomore year.</vt:lpstr>
      <vt:lpstr>For freshmen who were off-track,  sophomore year can be a time to recover.</vt:lpstr>
      <vt:lpstr>Sophomore OnTrack rates at Chicago  Public Schools have increased over time.</vt:lpstr>
      <vt:lpstr>Not all students received the supports that they needed to be successful during sophomore year.</vt:lpstr>
      <vt:lpstr>PowerPoint Presentation</vt:lpstr>
      <vt:lpstr>Integrating Indicators of High  School and College Success</vt:lpstr>
      <vt:lpstr>Sophomore educators can identify students who need extra support using three key early warning indicators.</vt:lpstr>
      <vt:lpstr>Sophomore educators can identify students who need extra support using three key early warning indicators.</vt:lpstr>
      <vt:lpstr>By monitoring GPA, course failures, and attendance,  educators can identify additional students who need support.</vt:lpstr>
      <vt:lpstr>Sophomores in the On-Track Warning group were less likely  than other on-track students to graduate and to enroll in college.</vt:lpstr>
      <vt:lpstr>Freshman and sophomore success matter for high school graduation.</vt:lpstr>
      <vt:lpstr>Students with a 3.0+ GPA freshman and sophomore year were most likely to immediately enroll in a 4-year college.</vt:lpstr>
      <vt:lpstr>Black and Latino young men were less likely than their peers to be on-track with above a 3.0 GPA by the end of their sophomore year.</vt:lpstr>
      <vt:lpstr>Black and Latino young men were less likely than their peers to be on-track with above a 3.0 GPA by the end of their sophomore year.</vt:lpstr>
      <vt:lpstr>PowerPoint Presentation</vt:lpstr>
      <vt:lpstr>Key Takeaways</vt:lpstr>
      <vt:lpstr>Download the Report,  Booklet, &amp; Practitioner Guide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2020-08-18T15:01:31Z</dcterms:modified>
</cp:coreProperties>
</file>