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6622"/>
    <a:srgbClr val="874718"/>
    <a:srgbClr val="155F83"/>
    <a:srgbClr val="800000"/>
    <a:srgbClr val="8F3931"/>
    <a:srgbClr val="767676"/>
    <a:srgbClr val="D6D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36"/>
    <p:restoredTop sz="94674"/>
  </p:normalViewPr>
  <p:slideViewPr>
    <p:cSldViewPr snapToGrid="0" snapToObjects="1">
      <p:cViewPr>
        <p:scale>
          <a:sx n="117" d="100"/>
          <a:sy n="117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97C3E-D07B-6746-94EB-06435E16084F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CC485-A29B-AA4F-BF7C-8136410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4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71868"/>
            <a:ext cx="12192000" cy="4786132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22894"/>
            <a:ext cx="9144000" cy="20574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66902"/>
            <a:ext cx="9144000" cy="978089"/>
          </a:xfr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>
            <a:spLocks noChangeAspect="1"/>
          </p:cNvSpPr>
          <p:nvPr userDrawn="1"/>
        </p:nvSpPr>
        <p:spPr>
          <a:xfrm>
            <a:off x="1524001" y="625033"/>
            <a:ext cx="1005840" cy="1005840"/>
          </a:xfrm>
          <a:prstGeom prst="rect">
            <a:avLst/>
          </a:prstGeom>
          <a:noFill/>
          <a:ln>
            <a:solidFill>
              <a:srgbClr val="C166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524000" y="650299"/>
            <a:ext cx="1005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dirty="0" smtClean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1200" b="0" i="0" dirty="0">
              <a:solidFill>
                <a:srgbClr val="C1662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 userDrawn="1">
            <p:ph type="body" sz="quarter" idx="13"/>
          </p:nvPr>
        </p:nvSpPr>
        <p:spPr>
          <a:xfrm>
            <a:off x="2708476" y="625034"/>
            <a:ext cx="5347504" cy="1005839"/>
          </a:xfrm>
        </p:spPr>
        <p:txBody>
          <a:bodyPr anchor="ctr">
            <a:normAutofit/>
          </a:bodyPr>
          <a:lstStyle>
            <a:lvl1pPr marL="0" indent="0">
              <a:lnSpc>
                <a:spcPts val="2500"/>
              </a:lnSpc>
              <a:buNone/>
              <a:defRPr sz="2100" baseline="0">
                <a:solidFill>
                  <a:srgbClr val="C1662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37066"/>
              <a:ext cx="274320" cy="27432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to</a:t>
              </a:r>
              <a:r>
                <a:rPr lang="en-US" sz="900" baseline="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Lead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60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7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8747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C1662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C16622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C16622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C16622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C16622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C16622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to Lead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 userDrawn="1"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C16622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64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C16622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C16622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C16622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C16622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C16622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C16622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1"/>
          </p:nvPr>
        </p:nvSpPr>
        <p:spPr>
          <a:xfrm>
            <a:off x="8599488" y="2095500"/>
            <a:ext cx="2316162" cy="2314575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27" name="Rectangle 26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8747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C1662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to Lead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3" name="TextBox 22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0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C16622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C16622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C16622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C16622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C16622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C16622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1"/>
          </p:nvPr>
        </p:nvSpPr>
        <p:spPr>
          <a:xfrm>
            <a:off x="8599488" y="2095500"/>
            <a:ext cx="2316162" cy="2314575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27" name="Rectangle 26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8747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C1662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Developing Capacity </a:t>
              </a:r>
              <a:b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and Leadership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3" name="TextBox 22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77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C16622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C16622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C16622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C16622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C16622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C16622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1"/>
          </p:nvPr>
        </p:nvSpPr>
        <p:spPr>
          <a:xfrm>
            <a:off x="8599488" y="2095500"/>
            <a:ext cx="2316162" cy="2314575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27" name="Rectangle 26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8747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C1662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to Lead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3" name="TextBox 22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90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71868"/>
            <a:ext cx="12192000" cy="4786132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5669"/>
            <a:ext cx="1457738" cy="4572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524000" y="2522894"/>
            <a:ext cx="9144000" cy="20574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524000" y="4666902"/>
            <a:ext cx="9144000" cy="978089"/>
          </a:xfr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071868"/>
          </a:xfrm>
        </p:spPr>
        <p:txBody>
          <a:bodyPr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37066"/>
              <a:ext cx="274320" cy="27432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to</a:t>
              </a:r>
              <a:r>
                <a:rPr lang="en-US" sz="900" baseline="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Lead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bg1"/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4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6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3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7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C16622"/>
        </a:buClr>
        <a:buFont typeface="LucidaGrande" charset="0"/>
        <a:buChar char="●"/>
        <a:defRPr sz="2800" kern="1200" baseline="0">
          <a:solidFill>
            <a:schemeClr val="tx1"/>
          </a:solidFill>
          <a:latin typeface="Arial" charset="0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16622"/>
        </a:buClr>
        <a:buFont typeface="LucidaGrande" charset="0"/>
        <a:buChar char="○"/>
        <a:defRPr sz="2400" kern="1200" baseline="0">
          <a:solidFill>
            <a:schemeClr val="tx1"/>
          </a:solidFill>
          <a:latin typeface="Arial" charset="0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16622"/>
        </a:buClr>
        <a:buFont typeface="LucidaGrande" charset="0"/>
        <a:buChar char="■"/>
        <a:defRPr sz="2000" kern="1200" baseline="0">
          <a:solidFill>
            <a:schemeClr val="tx1"/>
          </a:solidFill>
          <a:latin typeface="Arial" charset="0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16622"/>
        </a:buClr>
        <a:buFont typeface="LucidaGrande" charset="0"/>
        <a:buChar char="□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4pPr>
      <a:lvl5pPr marL="22860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16622"/>
        </a:buClr>
        <a:buFont typeface="LucidaGrande" charset="0"/>
        <a:buChar char="-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Developing Your Upward Management Plan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 presentation that provides a sample plan to support </a:t>
            </a:r>
            <a:r>
              <a:rPr lang="en-US" dirty="0" smtClean="0"/>
              <a:t>Team </a:t>
            </a:r>
            <a:r>
              <a:rPr lang="en-US" dirty="0"/>
              <a:t>L</a:t>
            </a:r>
            <a:r>
              <a:rPr lang="en-US" dirty="0" smtClean="0"/>
              <a:t>eads to </a:t>
            </a:r>
            <a:r>
              <a:rPr lang="en-US" dirty="0"/>
              <a:t>understand upward management as a key lever for leadership. The presentation describes upward management and provides </a:t>
            </a:r>
            <a:r>
              <a:rPr lang="en-US" dirty="0" smtClean="0"/>
              <a:t>strategies </a:t>
            </a:r>
            <a:r>
              <a:rPr lang="en-US" dirty="0"/>
              <a:t>for supporting leads to establish regular communication with their principals.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0" y="4542298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3999" y="702603"/>
            <a:ext cx="10058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b="1" i="0" dirty="0" smtClean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endParaRPr lang="en-US" sz="6200" b="1" i="0" dirty="0">
              <a:solidFill>
                <a:srgbClr val="C1662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Developing Your Upward </a:t>
            </a:r>
            <a:br>
              <a:rPr lang="en-US" altLang="en-US" dirty="0" smtClean="0"/>
            </a:br>
            <a:r>
              <a:rPr lang="en-US" altLang="en-US" dirty="0" smtClean="0"/>
              <a:t>Management Plan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4395832"/>
            <a:ext cx="9144000" cy="1249160"/>
          </a:xfrm>
        </p:spPr>
        <p:txBody>
          <a:bodyPr>
            <a:normAutofit/>
          </a:bodyPr>
          <a:lstStyle/>
          <a:p>
            <a:r>
              <a:rPr lang="en-US" dirty="0" smtClean="0"/>
              <a:t>Freshman Success Collaborative </a:t>
            </a:r>
            <a:br>
              <a:rPr lang="en-US" dirty="0" smtClean="0"/>
            </a:br>
            <a:r>
              <a:rPr lang="en-US" dirty="0" smtClean="0"/>
              <a:t>Summer Conference</a:t>
            </a:r>
          </a:p>
          <a:p>
            <a:r>
              <a:rPr lang="en-US" dirty="0" smtClean="0"/>
              <a:t>August 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Communication protocols</a:t>
            </a:r>
          </a:p>
          <a:p>
            <a:r>
              <a:rPr lang="en-US" altLang="en-US" smtClean="0"/>
              <a:t>Scheduled encounters</a:t>
            </a:r>
          </a:p>
          <a:p>
            <a:r>
              <a:rPr lang="en-US" altLang="en-US" smtClean="0"/>
              <a:t>Professional credibility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 smtClean="0"/>
              <a:t>Three Realms </a:t>
            </a:r>
            <a:r>
              <a:rPr lang="en-US" altLang="en-US" dirty="0" smtClean="0"/>
              <a:t>of </a:t>
            </a:r>
            <a:r>
              <a:rPr lang="en-US" altLang="en-US" dirty="0" smtClean="0"/>
              <a:t>Upward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What is your principal or administrator liaison’s:</a:t>
            </a:r>
          </a:p>
          <a:p>
            <a:r>
              <a:rPr lang="en-US" altLang="en-US" dirty="0" smtClean="0"/>
              <a:t>Communication style? (see Communication Styles Matrix in Tool Set B)</a:t>
            </a:r>
          </a:p>
          <a:p>
            <a:r>
              <a:rPr lang="en-US" altLang="en-US" dirty="0" smtClean="0"/>
              <a:t>Communication preference? (email, face-to-face </a:t>
            </a:r>
            <a:r>
              <a:rPr lang="en-US" altLang="en-US" dirty="0"/>
              <a:t>i</a:t>
            </a:r>
            <a:r>
              <a:rPr lang="en-US" altLang="en-US" dirty="0" smtClean="0"/>
              <a:t>nteraction, phone, </a:t>
            </a:r>
            <a:r>
              <a:rPr lang="en-US" altLang="en-US" dirty="0"/>
              <a:t>h</a:t>
            </a:r>
            <a:r>
              <a:rPr lang="en-US" altLang="en-US" dirty="0" smtClean="0"/>
              <a:t>ard copy memo) </a:t>
            </a:r>
          </a:p>
          <a:p>
            <a:pPr marL="0" indent="0">
              <a:buNone/>
            </a:pPr>
            <a:r>
              <a:rPr lang="en-US" altLang="en-US" dirty="0" smtClean="0"/>
              <a:t>Who is </a:t>
            </a:r>
            <a:r>
              <a:rPr lang="en-US" altLang="en-US" dirty="0" err="1" smtClean="0"/>
              <a:t>CC’d</a:t>
            </a:r>
            <a:r>
              <a:rPr lang="en-US" altLang="en-US" dirty="0" smtClean="0"/>
              <a:t> on meeting agendas, minutes, memos, etc.?</a:t>
            </a:r>
          </a:p>
          <a:p>
            <a:pPr lvl="1"/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mtClean="0"/>
              <a:t>Communication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Some Rules of </a:t>
            </a:r>
            <a:r>
              <a:rPr lang="en-US" altLang="en-US" dirty="0"/>
              <a:t>T</a:t>
            </a:r>
            <a:r>
              <a:rPr lang="en-US" altLang="en-US" dirty="0" smtClean="0"/>
              <a:t>humb:</a:t>
            </a:r>
          </a:p>
          <a:p>
            <a:r>
              <a:rPr lang="en-US" altLang="en-US" dirty="0" smtClean="0"/>
              <a:t>Agendas sent to principal or administrator liaison 48 hours prior to team meetings</a:t>
            </a:r>
          </a:p>
          <a:p>
            <a:r>
              <a:rPr lang="en-US" altLang="en-US" dirty="0" smtClean="0"/>
              <a:t>Other items requiring approval are delivered to principal or administrator </a:t>
            </a:r>
            <a:r>
              <a:rPr lang="en-US" dirty="0" smtClean="0"/>
              <a:t>liaison </a:t>
            </a:r>
            <a:r>
              <a:rPr lang="en-US" altLang="en-US" dirty="0" smtClean="0"/>
              <a:t>in a timely manner</a:t>
            </a:r>
          </a:p>
          <a:p>
            <a:r>
              <a:rPr lang="en-US" altLang="en-US" dirty="0" smtClean="0"/>
              <a:t>Turn around meeting minutes within 48 hours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mtClean="0"/>
              <a:t>Communication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9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Sacred, regular meeting time </a:t>
            </a:r>
          </a:p>
          <a:p>
            <a:r>
              <a:rPr lang="en-US" altLang="en-US" dirty="0" smtClean="0"/>
              <a:t>Identify standing </a:t>
            </a:r>
            <a:r>
              <a:rPr lang="en-US" altLang="en-US" dirty="0"/>
              <a:t>agenda items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Examples: team </a:t>
            </a:r>
            <a:r>
              <a:rPr lang="en-US" altLang="en-US" dirty="0"/>
              <a:t>successes and obstacles toward </a:t>
            </a:r>
            <a:r>
              <a:rPr lang="en-US" altLang="en-US" dirty="0" smtClean="0"/>
              <a:t>goals; </a:t>
            </a:r>
            <a:r>
              <a:rPr lang="en-US" altLang="en-US" dirty="0"/>
              <a:t>action </a:t>
            </a:r>
            <a:r>
              <a:rPr lang="en-US" altLang="en-US" dirty="0" smtClean="0"/>
              <a:t>items; </a:t>
            </a:r>
            <a:r>
              <a:rPr lang="en-US" altLang="en-US" dirty="0"/>
              <a:t>and specific needs impacting the work</a:t>
            </a:r>
          </a:p>
          <a:p>
            <a:r>
              <a:rPr lang="en-US" altLang="en-US" dirty="0"/>
              <a:t>Archive of documented </a:t>
            </a:r>
            <a:r>
              <a:rPr lang="en-US" altLang="en-US" dirty="0" smtClean="0"/>
              <a:t>dialogue </a:t>
            </a:r>
          </a:p>
          <a:p>
            <a:pPr lvl="1"/>
            <a:r>
              <a:rPr lang="en-US" altLang="en-US" dirty="0" smtClean="0"/>
              <a:t>Examples: meeting minutes; and formal/informal conversations with team members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/>
              <a:t>Scheduled Encounters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Objectivity</a:t>
            </a:r>
          </a:p>
          <a:p>
            <a:r>
              <a:rPr lang="en-US" altLang="en-US" dirty="0" smtClean="0"/>
              <a:t>Preparedness</a:t>
            </a:r>
          </a:p>
          <a:p>
            <a:r>
              <a:rPr lang="en-US" altLang="en-US" dirty="0" smtClean="0"/>
              <a:t>Quick admission of mistakes</a:t>
            </a:r>
          </a:p>
          <a:p>
            <a:r>
              <a:rPr lang="en-US" altLang="en-US" dirty="0" smtClean="0"/>
              <a:t>Documenting and archiving dialogue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mtClean="0"/>
              <a:t>Professional Credibility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Take </a:t>
            </a:r>
            <a:r>
              <a:rPr lang="en-US" altLang="en-US" dirty="0"/>
              <a:t>a moment to digest what you’ve </a:t>
            </a:r>
            <a:r>
              <a:rPr lang="en-US" altLang="en-US" dirty="0" smtClean="0"/>
              <a:t>heard</a:t>
            </a:r>
          </a:p>
          <a:p>
            <a:r>
              <a:rPr lang="en-US" altLang="en-US" dirty="0" smtClean="0"/>
              <a:t> </a:t>
            </a:r>
            <a:r>
              <a:rPr lang="en-US" altLang="en-US" dirty="0"/>
              <a:t>W</a:t>
            </a:r>
            <a:r>
              <a:rPr lang="en-US" altLang="en-US" dirty="0" smtClean="0"/>
              <a:t>hat </a:t>
            </a:r>
            <a:r>
              <a:rPr lang="en-US" altLang="en-US" dirty="0"/>
              <a:t>are your immediate next steps?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252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Developing Your Upward Management Plan</vt:lpstr>
      <vt:lpstr>Developing Your Upward  Management Plan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Kish</dc:creator>
  <cp:lastModifiedBy>Baer, Meghan</cp:lastModifiedBy>
  <cp:revision>63</cp:revision>
  <cp:lastPrinted>2017-06-01T16:51:12Z</cp:lastPrinted>
  <dcterms:created xsi:type="dcterms:W3CDTF">2016-06-16T19:07:20Z</dcterms:created>
  <dcterms:modified xsi:type="dcterms:W3CDTF">2017-08-08T18:56:35Z</dcterms:modified>
</cp:coreProperties>
</file>