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3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59" r:id="rId11"/>
    <p:sldId id="260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4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F83"/>
    <a:srgbClr val="0F425C"/>
    <a:srgbClr val="767676"/>
    <a:srgbClr val="800000"/>
    <a:srgbClr val="D6D6CE"/>
    <a:srgbClr val="8F3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479"/>
    <p:restoredTop sz="94674"/>
  </p:normalViewPr>
  <p:slideViewPr>
    <p:cSldViewPr snapToGrid="0" snapToObjects="1">
      <p:cViewPr>
        <p:scale>
          <a:sx n="66" d="100"/>
          <a:sy n="66" d="100"/>
        </p:scale>
        <p:origin x="-288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60440E-D258-4740-943A-BB9088D5529B}" type="doc">
      <dgm:prSet loTypeId="urn:microsoft.com/office/officeart/2005/8/layout/equation1" loCatId="" qsTypeId="urn:microsoft.com/office/officeart/2005/8/quickstyle/simple4" qsCatId="simple" csTypeId="urn:microsoft.com/office/officeart/2005/8/colors/accent1_2" csCatId="accent1" phldr="1"/>
      <dgm:spPr/>
    </dgm:pt>
    <dgm:pt modelId="{7E025F1F-BE56-CF46-9E8A-FA91F5BD8028}">
      <dgm:prSet phldrT="[Text]"/>
      <dgm:spPr>
        <a:solidFill>
          <a:srgbClr val="155F8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5 Week</a:t>
          </a:r>
          <a:r>
            <a:rPr lang="en-US" baseline="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 </a:t>
          </a:r>
          <a: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Mark: Progress Report</a:t>
          </a:r>
        </a:p>
      </dgm:t>
    </dgm:pt>
    <dgm:pt modelId="{CCDD2E74-2E63-4D4E-92AA-ADC0BA5F0C28}" type="parTrans" cxnId="{A1416C72-E9CE-464C-BA31-1BDE863730A0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A5A54B58-E5F0-5A46-9E53-6D21384A7C20}" type="sibTrans" cxnId="{A1416C72-E9CE-464C-BA31-1BDE863730A0}">
      <dgm:prSet/>
      <dgm:spPr>
        <a:solidFill>
          <a:srgbClr val="767676"/>
        </a:solidFill>
      </dgm:spPr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EAE40415-F976-904B-AC0E-5E6FEA68EB4D}">
      <dgm:prSet phldrT="[Text]"/>
      <dgm:spPr>
        <a:solidFill>
          <a:srgbClr val="155F8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20 Weeks:</a:t>
          </a:r>
          <a:b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</a:br>
          <a: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Semester 1 Report Card</a:t>
          </a:r>
          <a:endParaRPr lang="en-US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gm:t>
    </dgm:pt>
    <dgm:pt modelId="{61113090-941A-FC42-9A8C-87A403D10B70}" type="parTrans" cxnId="{807D813E-88B4-9347-98AF-81845F278121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AABF4479-03F1-9547-953B-EAE4CAFD85FB}" type="sibTrans" cxnId="{807D813E-88B4-9347-98AF-81845F278121}">
      <dgm:prSet/>
      <dgm:spPr>
        <a:solidFill>
          <a:srgbClr val="767676"/>
        </a:solidFill>
      </dgm:spPr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5A5A160A-89F3-A742-9825-9337A798810D}">
      <dgm:prSet phldrT="[Text]"/>
      <dgm:spPr>
        <a:solidFill>
          <a:srgbClr val="155F83"/>
        </a:solidFill>
      </dgm:spPr>
      <dgm:t>
        <a:bodyPr/>
        <a:lstStyle/>
        <a:p>
          <a:r>
            <a:rPr lang="en-US" b="1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½ credit for each class passed!</a:t>
          </a:r>
          <a:endParaRPr lang="en-US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gm:t>
    </dgm:pt>
    <dgm:pt modelId="{12B58B53-017F-0043-9B98-5763C7CD3C09}" type="parTrans" cxnId="{710B77D6-E26C-1143-A714-82B7D358F27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F2494A88-9634-B842-8C43-4D8117BFA2D7}" type="sibTrans" cxnId="{710B77D6-E26C-1143-A714-82B7D358F27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34BE0B58-3398-6946-BA4C-9D47FAD21A95}">
      <dgm:prSet/>
      <dgm:spPr>
        <a:solidFill>
          <a:srgbClr val="155F8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10 Week Mark: Quarter 1 Report Card</a:t>
          </a:r>
          <a:endParaRPr lang="en-US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gm:t>
    </dgm:pt>
    <dgm:pt modelId="{81EA1A12-80D5-5D4F-B03E-DAFB145348B8}" type="parTrans" cxnId="{1677DA5F-241B-5A40-88D1-03E9DED7585D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057D74A4-5E8B-6B4D-8934-0AD189558330}" type="sibTrans" cxnId="{1677DA5F-241B-5A40-88D1-03E9DED7585D}">
      <dgm:prSet/>
      <dgm:spPr>
        <a:solidFill>
          <a:srgbClr val="767676"/>
        </a:solidFill>
      </dgm:spPr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0CA9871F-EE64-954F-AAEB-00D953AEC424}">
      <dgm:prSet/>
      <dgm:spPr>
        <a:solidFill>
          <a:srgbClr val="155F83"/>
        </a:solidFill>
      </dgm:spPr>
      <dgm:t>
        <a:bodyPr/>
        <a:lstStyle/>
        <a:p>
          <a:r>
            <a:rPr lang="en-US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15 Week Mark: Progress Report</a:t>
          </a:r>
          <a:endParaRPr lang="en-US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gm:t>
    </dgm:pt>
    <dgm:pt modelId="{3AF54EA3-0359-C940-B50F-2715A318BE5A}" type="parTrans" cxnId="{8429A359-D2CF-CE45-AE9B-C2771F2C16E4}">
      <dgm:prSet/>
      <dgm:spPr/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D6E493F3-D08F-9344-85D1-4B3BDF05666D}" type="sibTrans" cxnId="{8429A359-D2CF-CE45-AE9B-C2771F2C16E4}">
      <dgm:prSet/>
      <dgm:spPr>
        <a:solidFill>
          <a:srgbClr val="767676"/>
        </a:solidFill>
      </dgm:spPr>
      <dgm:t>
        <a:bodyPr/>
        <a:lstStyle/>
        <a:p>
          <a:endParaRPr lang="en-US">
            <a:latin typeface="Arial" charset="0"/>
            <a:ea typeface="Arial" charset="0"/>
            <a:cs typeface="Arial" charset="0"/>
          </a:endParaRPr>
        </a:p>
      </dgm:t>
    </dgm:pt>
    <dgm:pt modelId="{9BC2CDA9-3FD7-4149-A781-6987649EEFC2}" type="pres">
      <dgm:prSet presAssocID="{D360440E-D258-4740-943A-BB9088D5529B}" presName="linearFlow" presStyleCnt="0">
        <dgm:presLayoutVars>
          <dgm:dir/>
          <dgm:resizeHandles val="exact"/>
        </dgm:presLayoutVars>
      </dgm:prSet>
      <dgm:spPr/>
    </dgm:pt>
    <dgm:pt modelId="{D32477D7-1B82-4147-8468-8CD7FF61AF9D}" type="pres">
      <dgm:prSet presAssocID="{7E025F1F-BE56-CF46-9E8A-FA91F5BD802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19E02E-212C-484A-821E-AED6DF781109}" type="pres">
      <dgm:prSet presAssocID="{A5A54B58-E5F0-5A46-9E53-6D21384A7C20}" presName="spacerL" presStyleCnt="0"/>
      <dgm:spPr/>
    </dgm:pt>
    <dgm:pt modelId="{2BEAB7B0-E52F-0544-BFFE-B452E42679F9}" type="pres">
      <dgm:prSet presAssocID="{A5A54B58-E5F0-5A46-9E53-6D21384A7C20}" presName="sibTrans" presStyleLbl="sibTrans2D1" presStyleIdx="0" presStyleCnt="4" custScaleX="74803" custScaleY="74803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221247F6-B621-6441-A4AC-02DAB1F5C95E}" type="pres">
      <dgm:prSet presAssocID="{A5A54B58-E5F0-5A46-9E53-6D21384A7C20}" presName="spacerR" presStyleCnt="0"/>
      <dgm:spPr/>
    </dgm:pt>
    <dgm:pt modelId="{CD11642D-F12D-794C-9219-B36774CC70D0}" type="pres">
      <dgm:prSet presAssocID="{34BE0B58-3398-6946-BA4C-9D47FAD21A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0ACD06-B1D0-C247-A40B-FFA197EB2B9D}" type="pres">
      <dgm:prSet presAssocID="{057D74A4-5E8B-6B4D-8934-0AD189558330}" presName="spacerL" presStyleCnt="0"/>
      <dgm:spPr/>
    </dgm:pt>
    <dgm:pt modelId="{B0EFEEAD-9F0B-B240-B448-8C534A0C507C}" type="pres">
      <dgm:prSet presAssocID="{057D74A4-5E8B-6B4D-8934-0AD189558330}" presName="sibTrans" presStyleLbl="sibTrans2D1" presStyleIdx="1" presStyleCnt="4" custScaleX="75054" custScaleY="75054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B6B93B64-A844-6343-B656-AF63C4B4CF65}" type="pres">
      <dgm:prSet presAssocID="{057D74A4-5E8B-6B4D-8934-0AD189558330}" presName="spacerR" presStyleCnt="0"/>
      <dgm:spPr/>
    </dgm:pt>
    <dgm:pt modelId="{602B9194-696F-5140-B98F-8815DF815A39}" type="pres">
      <dgm:prSet presAssocID="{0CA9871F-EE64-954F-AAEB-00D953AEC4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59E474-E489-CA4C-8FB7-6B193666BC27}" type="pres">
      <dgm:prSet presAssocID="{D6E493F3-D08F-9344-85D1-4B3BDF05666D}" presName="spacerL" presStyleCnt="0"/>
      <dgm:spPr/>
    </dgm:pt>
    <dgm:pt modelId="{B11DBBC7-4F87-A34A-AD94-150BED24ED7E}" type="pres">
      <dgm:prSet presAssocID="{D6E493F3-D08F-9344-85D1-4B3BDF05666D}" presName="sibTrans" presStyleLbl="sibTrans2D1" presStyleIdx="2" presStyleCnt="4" custScaleX="77988" custScaleY="77988"/>
      <dgm:spPr>
        <a:prstGeom prst="rightArrow">
          <a:avLst/>
        </a:prstGeom>
      </dgm:spPr>
      <dgm:t>
        <a:bodyPr/>
        <a:lstStyle/>
        <a:p>
          <a:endParaRPr lang="en-US"/>
        </a:p>
      </dgm:t>
    </dgm:pt>
    <dgm:pt modelId="{10A734E9-AA07-D94F-8CA7-F1D28046119C}" type="pres">
      <dgm:prSet presAssocID="{D6E493F3-D08F-9344-85D1-4B3BDF05666D}" presName="spacerR" presStyleCnt="0"/>
      <dgm:spPr/>
    </dgm:pt>
    <dgm:pt modelId="{772CAB51-C3DF-2D46-A637-A4FE6B2876DF}" type="pres">
      <dgm:prSet presAssocID="{EAE40415-F976-904B-AC0E-5E6FEA68EB4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C11D8-2A7C-C949-ACCA-D9D51144B89B}" type="pres">
      <dgm:prSet presAssocID="{AABF4479-03F1-9547-953B-EAE4CAFD85FB}" presName="spacerL" presStyleCnt="0"/>
      <dgm:spPr/>
    </dgm:pt>
    <dgm:pt modelId="{E44C2AED-062B-334D-9880-B3A03DD62C51}" type="pres">
      <dgm:prSet presAssocID="{AABF4479-03F1-9547-953B-EAE4CAFD85FB}" presName="sibTrans" presStyleLbl="sibTrans2D1" presStyleIdx="3" presStyleCnt="4" custScaleX="74399" custScaleY="74399"/>
      <dgm:spPr/>
      <dgm:t>
        <a:bodyPr/>
        <a:lstStyle/>
        <a:p>
          <a:endParaRPr lang="en-US"/>
        </a:p>
      </dgm:t>
    </dgm:pt>
    <dgm:pt modelId="{E3B89CA5-E69A-1D4B-AFD2-DF2B976FD2E3}" type="pres">
      <dgm:prSet presAssocID="{AABF4479-03F1-9547-953B-EAE4CAFD85FB}" presName="spacerR" presStyleCnt="0"/>
      <dgm:spPr/>
    </dgm:pt>
    <dgm:pt modelId="{EA94761F-7DC5-FA48-AB62-0A70009F2657}" type="pres">
      <dgm:prSet presAssocID="{5A5A160A-89F3-A742-9825-9337A798810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059FC8B-6439-5A40-85C7-64880B7D3B49}" type="presOf" srcId="{0CA9871F-EE64-954F-AAEB-00D953AEC424}" destId="{602B9194-696F-5140-B98F-8815DF815A39}" srcOrd="0" destOrd="0" presId="urn:microsoft.com/office/officeart/2005/8/layout/equation1"/>
    <dgm:cxn modelId="{1677DA5F-241B-5A40-88D1-03E9DED7585D}" srcId="{D360440E-D258-4740-943A-BB9088D5529B}" destId="{34BE0B58-3398-6946-BA4C-9D47FAD21A95}" srcOrd="1" destOrd="0" parTransId="{81EA1A12-80D5-5D4F-B03E-DAFB145348B8}" sibTransId="{057D74A4-5E8B-6B4D-8934-0AD189558330}"/>
    <dgm:cxn modelId="{FD867DEB-93B9-D74C-948F-13E45118619C}" type="presOf" srcId="{AABF4479-03F1-9547-953B-EAE4CAFD85FB}" destId="{E44C2AED-062B-334D-9880-B3A03DD62C51}" srcOrd="0" destOrd="0" presId="urn:microsoft.com/office/officeart/2005/8/layout/equation1"/>
    <dgm:cxn modelId="{E2331DCC-8C92-DE46-A28D-744C137BD289}" type="presOf" srcId="{EAE40415-F976-904B-AC0E-5E6FEA68EB4D}" destId="{772CAB51-C3DF-2D46-A637-A4FE6B2876DF}" srcOrd="0" destOrd="0" presId="urn:microsoft.com/office/officeart/2005/8/layout/equation1"/>
    <dgm:cxn modelId="{BE80327C-CE47-564D-8B26-384D81595027}" type="presOf" srcId="{D6E493F3-D08F-9344-85D1-4B3BDF05666D}" destId="{B11DBBC7-4F87-A34A-AD94-150BED24ED7E}" srcOrd="0" destOrd="0" presId="urn:microsoft.com/office/officeart/2005/8/layout/equation1"/>
    <dgm:cxn modelId="{E02A8A39-713E-194B-A20F-E17F037FA269}" type="presOf" srcId="{5A5A160A-89F3-A742-9825-9337A798810D}" destId="{EA94761F-7DC5-FA48-AB62-0A70009F2657}" srcOrd="0" destOrd="0" presId="urn:microsoft.com/office/officeart/2005/8/layout/equation1"/>
    <dgm:cxn modelId="{807D813E-88B4-9347-98AF-81845F278121}" srcId="{D360440E-D258-4740-943A-BB9088D5529B}" destId="{EAE40415-F976-904B-AC0E-5E6FEA68EB4D}" srcOrd="3" destOrd="0" parTransId="{61113090-941A-FC42-9A8C-87A403D10B70}" sibTransId="{AABF4479-03F1-9547-953B-EAE4CAFD85FB}"/>
    <dgm:cxn modelId="{710B77D6-E26C-1143-A714-82B7D358F274}" srcId="{D360440E-D258-4740-943A-BB9088D5529B}" destId="{5A5A160A-89F3-A742-9825-9337A798810D}" srcOrd="4" destOrd="0" parTransId="{12B58B53-017F-0043-9B98-5763C7CD3C09}" sibTransId="{F2494A88-9634-B842-8C43-4D8117BFA2D7}"/>
    <dgm:cxn modelId="{5F29CDD0-D4B4-1248-B8A1-580813E92928}" type="presOf" srcId="{34BE0B58-3398-6946-BA4C-9D47FAD21A95}" destId="{CD11642D-F12D-794C-9219-B36774CC70D0}" srcOrd="0" destOrd="0" presId="urn:microsoft.com/office/officeart/2005/8/layout/equation1"/>
    <dgm:cxn modelId="{8B0E9382-721D-4045-B321-33038ED43BEF}" type="presOf" srcId="{A5A54B58-E5F0-5A46-9E53-6D21384A7C20}" destId="{2BEAB7B0-E52F-0544-BFFE-B452E42679F9}" srcOrd="0" destOrd="0" presId="urn:microsoft.com/office/officeart/2005/8/layout/equation1"/>
    <dgm:cxn modelId="{A1416C72-E9CE-464C-BA31-1BDE863730A0}" srcId="{D360440E-D258-4740-943A-BB9088D5529B}" destId="{7E025F1F-BE56-CF46-9E8A-FA91F5BD8028}" srcOrd="0" destOrd="0" parTransId="{CCDD2E74-2E63-4D4E-92AA-ADC0BA5F0C28}" sibTransId="{A5A54B58-E5F0-5A46-9E53-6D21384A7C20}"/>
    <dgm:cxn modelId="{8429A359-D2CF-CE45-AE9B-C2771F2C16E4}" srcId="{D360440E-D258-4740-943A-BB9088D5529B}" destId="{0CA9871F-EE64-954F-AAEB-00D953AEC424}" srcOrd="2" destOrd="0" parTransId="{3AF54EA3-0359-C940-B50F-2715A318BE5A}" sibTransId="{D6E493F3-D08F-9344-85D1-4B3BDF05666D}"/>
    <dgm:cxn modelId="{3AA0D00E-D3E7-424A-BCE2-83DCCD8E17E8}" type="presOf" srcId="{7E025F1F-BE56-CF46-9E8A-FA91F5BD8028}" destId="{D32477D7-1B82-4147-8468-8CD7FF61AF9D}" srcOrd="0" destOrd="0" presId="urn:microsoft.com/office/officeart/2005/8/layout/equation1"/>
    <dgm:cxn modelId="{322418D5-267D-164F-8983-18208DD9936C}" type="presOf" srcId="{057D74A4-5E8B-6B4D-8934-0AD189558330}" destId="{B0EFEEAD-9F0B-B240-B448-8C534A0C507C}" srcOrd="0" destOrd="0" presId="urn:microsoft.com/office/officeart/2005/8/layout/equation1"/>
    <dgm:cxn modelId="{D42EFA1D-E080-7245-8F05-5C3BC8E9633B}" type="presOf" srcId="{D360440E-D258-4740-943A-BB9088D5529B}" destId="{9BC2CDA9-3FD7-4149-A781-6987649EEFC2}" srcOrd="0" destOrd="0" presId="urn:microsoft.com/office/officeart/2005/8/layout/equation1"/>
    <dgm:cxn modelId="{2EABAFFE-381F-C64B-A76F-7B30483CBA89}" type="presParOf" srcId="{9BC2CDA9-3FD7-4149-A781-6987649EEFC2}" destId="{D32477D7-1B82-4147-8468-8CD7FF61AF9D}" srcOrd="0" destOrd="0" presId="urn:microsoft.com/office/officeart/2005/8/layout/equation1"/>
    <dgm:cxn modelId="{57A14E7B-A9A7-BB43-A957-23FA1EB73418}" type="presParOf" srcId="{9BC2CDA9-3FD7-4149-A781-6987649EEFC2}" destId="{4619E02E-212C-484A-821E-AED6DF781109}" srcOrd="1" destOrd="0" presId="urn:microsoft.com/office/officeart/2005/8/layout/equation1"/>
    <dgm:cxn modelId="{88504AF5-C886-8849-B088-43A0485C4CC4}" type="presParOf" srcId="{9BC2CDA9-3FD7-4149-A781-6987649EEFC2}" destId="{2BEAB7B0-E52F-0544-BFFE-B452E42679F9}" srcOrd="2" destOrd="0" presId="urn:microsoft.com/office/officeart/2005/8/layout/equation1"/>
    <dgm:cxn modelId="{AA46979E-C088-4045-AEF2-B1BBDFD392F7}" type="presParOf" srcId="{9BC2CDA9-3FD7-4149-A781-6987649EEFC2}" destId="{221247F6-B621-6441-A4AC-02DAB1F5C95E}" srcOrd="3" destOrd="0" presId="urn:microsoft.com/office/officeart/2005/8/layout/equation1"/>
    <dgm:cxn modelId="{A408C282-00C3-574E-9F22-B09CE37F3628}" type="presParOf" srcId="{9BC2CDA9-3FD7-4149-A781-6987649EEFC2}" destId="{CD11642D-F12D-794C-9219-B36774CC70D0}" srcOrd="4" destOrd="0" presId="urn:microsoft.com/office/officeart/2005/8/layout/equation1"/>
    <dgm:cxn modelId="{1F368855-56E1-FB49-9507-5DA11B138C53}" type="presParOf" srcId="{9BC2CDA9-3FD7-4149-A781-6987649EEFC2}" destId="{CD0ACD06-B1D0-C247-A40B-FFA197EB2B9D}" srcOrd="5" destOrd="0" presId="urn:microsoft.com/office/officeart/2005/8/layout/equation1"/>
    <dgm:cxn modelId="{B43F7B19-1903-3C4A-82F2-9DBAB9F22675}" type="presParOf" srcId="{9BC2CDA9-3FD7-4149-A781-6987649EEFC2}" destId="{B0EFEEAD-9F0B-B240-B448-8C534A0C507C}" srcOrd="6" destOrd="0" presId="urn:microsoft.com/office/officeart/2005/8/layout/equation1"/>
    <dgm:cxn modelId="{2EE0FBC8-BF4C-C84E-9FF1-78B0CFF54FA8}" type="presParOf" srcId="{9BC2CDA9-3FD7-4149-A781-6987649EEFC2}" destId="{B6B93B64-A844-6343-B656-AF63C4B4CF65}" srcOrd="7" destOrd="0" presId="urn:microsoft.com/office/officeart/2005/8/layout/equation1"/>
    <dgm:cxn modelId="{56975AAA-2F52-204F-99DD-C9886B40E0A4}" type="presParOf" srcId="{9BC2CDA9-3FD7-4149-A781-6987649EEFC2}" destId="{602B9194-696F-5140-B98F-8815DF815A39}" srcOrd="8" destOrd="0" presId="urn:microsoft.com/office/officeart/2005/8/layout/equation1"/>
    <dgm:cxn modelId="{C3FF3121-EBDF-074E-97F3-AA5AABFC6BAF}" type="presParOf" srcId="{9BC2CDA9-3FD7-4149-A781-6987649EEFC2}" destId="{FE59E474-E489-CA4C-8FB7-6B193666BC27}" srcOrd="9" destOrd="0" presId="urn:microsoft.com/office/officeart/2005/8/layout/equation1"/>
    <dgm:cxn modelId="{83AA6EE2-15A0-6341-A3FE-157C4EF76C15}" type="presParOf" srcId="{9BC2CDA9-3FD7-4149-A781-6987649EEFC2}" destId="{B11DBBC7-4F87-A34A-AD94-150BED24ED7E}" srcOrd="10" destOrd="0" presId="urn:microsoft.com/office/officeart/2005/8/layout/equation1"/>
    <dgm:cxn modelId="{801CD8E8-503D-E34E-8C14-D68CD48BA052}" type="presParOf" srcId="{9BC2CDA9-3FD7-4149-A781-6987649EEFC2}" destId="{10A734E9-AA07-D94F-8CA7-F1D28046119C}" srcOrd="11" destOrd="0" presId="urn:microsoft.com/office/officeart/2005/8/layout/equation1"/>
    <dgm:cxn modelId="{CD58732A-5566-124F-ACE9-42E3632E2E93}" type="presParOf" srcId="{9BC2CDA9-3FD7-4149-A781-6987649EEFC2}" destId="{772CAB51-C3DF-2D46-A637-A4FE6B2876DF}" srcOrd="12" destOrd="0" presId="urn:microsoft.com/office/officeart/2005/8/layout/equation1"/>
    <dgm:cxn modelId="{D6BFCA78-388F-CD41-885C-DF0C71C759EF}" type="presParOf" srcId="{9BC2CDA9-3FD7-4149-A781-6987649EEFC2}" destId="{596C11D8-2A7C-C949-ACCA-D9D51144B89B}" srcOrd="13" destOrd="0" presId="urn:microsoft.com/office/officeart/2005/8/layout/equation1"/>
    <dgm:cxn modelId="{63397C42-C9E9-724A-B74F-5F5CEA52D78E}" type="presParOf" srcId="{9BC2CDA9-3FD7-4149-A781-6987649EEFC2}" destId="{E44C2AED-062B-334D-9880-B3A03DD62C51}" srcOrd="14" destOrd="0" presId="urn:microsoft.com/office/officeart/2005/8/layout/equation1"/>
    <dgm:cxn modelId="{59E57CF2-5159-C542-80B9-99207A502ACE}" type="presParOf" srcId="{9BC2CDA9-3FD7-4149-A781-6987649EEFC2}" destId="{E3B89CA5-E69A-1D4B-AFD2-DF2B976FD2E3}" srcOrd="15" destOrd="0" presId="urn:microsoft.com/office/officeart/2005/8/layout/equation1"/>
    <dgm:cxn modelId="{8180C038-CE19-CC48-9731-955D042854EC}" type="presParOf" srcId="{9BC2CDA9-3FD7-4149-A781-6987649EEFC2}" destId="{EA94761F-7DC5-FA48-AB62-0A70009F2657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2477D7-1B82-4147-8468-8CD7FF61AF9D}">
      <dsp:nvSpPr>
        <dsp:cNvPr id="0" name=""/>
        <dsp:cNvSpPr/>
      </dsp:nvSpPr>
      <dsp:spPr>
        <a:xfrm>
          <a:off x="3021" y="633170"/>
          <a:ext cx="1419708" cy="1419708"/>
        </a:xfrm>
        <a:prstGeom prst="ellipse">
          <a:avLst/>
        </a:prstGeom>
        <a:solidFill>
          <a:srgbClr val="155F8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5 Week</a:t>
          </a:r>
          <a:r>
            <a:rPr lang="en-US" sz="1400" kern="1200" baseline="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 </a:t>
          </a:r>
          <a: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Mark: Progress Report</a:t>
          </a:r>
        </a:p>
      </dsp:txBody>
      <dsp:txXfrm>
        <a:off x="210932" y="841081"/>
        <a:ext cx="1003886" cy="1003886"/>
      </dsp:txXfrm>
    </dsp:sp>
    <dsp:sp modelId="{2BEAB7B0-E52F-0544-BFFE-B452E42679F9}">
      <dsp:nvSpPr>
        <dsp:cNvPr id="0" name=""/>
        <dsp:cNvSpPr/>
      </dsp:nvSpPr>
      <dsp:spPr>
        <a:xfrm>
          <a:off x="1538010" y="1035049"/>
          <a:ext cx="615951" cy="615951"/>
        </a:xfrm>
        <a:prstGeom prst="rightArrow">
          <a:avLst/>
        </a:prstGeom>
        <a:solidFill>
          <a:srgbClr val="76767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latin typeface="Arial" charset="0"/>
            <a:ea typeface="Arial" charset="0"/>
            <a:cs typeface="Arial" charset="0"/>
          </a:endParaRPr>
        </a:p>
      </dsp:txBody>
      <dsp:txXfrm>
        <a:off x="1538010" y="1189037"/>
        <a:ext cx="461963" cy="307975"/>
      </dsp:txXfrm>
    </dsp:sp>
    <dsp:sp modelId="{CD11642D-F12D-794C-9219-B36774CC70D0}">
      <dsp:nvSpPr>
        <dsp:cNvPr id="0" name=""/>
        <dsp:cNvSpPr/>
      </dsp:nvSpPr>
      <dsp:spPr>
        <a:xfrm>
          <a:off x="2269241" y="633170"/>
          <a:ext cx="1419708" cy="1419708"/>
        </a:xfrm>
        <a:prstGeom prst="ellipse">
          <a:avLst/>
        </a:prstGeom>
        <a:solidFill>
          <a:srgbClr val="155F8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10 Week Mark: Quarter 1 Report Card</a:t>
          </a:r>
          <a:endParaRPr lang="en-US" sz="1400" kern="1200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2477152" y="841081"/>
        <a:ext cx="1003886" cy="1003886"/>
      </dsp:txXfrm>
    </dsp:sp>
    <dsp:sp modelId="{B0EFEEAD-9F0B-B240-B448-8C534A0C507C}">
      <dsp:nvSpPr>
        <dsp:cNvPr id="0" name=""/>
        <dsp:cNvSpPr/>
      </dsp:nvSpPr>
      <dsp:spPr>
        <a:xfrm>
          <a:off x="3804230" y="1034016"/>
          <a:ext cx="618017" cy="618017"/>
        </a:xfrm>
        <a:prstGeom prst="rightArrow">
          <a:avLst/>
        </a:prstGeom>
        <a:solidFill>
          <a:srgbClr val="76767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latin typeface="Arial" charset="0"/>
            <a:ea typeface="Arial" charset="0"/>
            <a:cs typeface="Arial" charset="0"/>
          </a:endParaRPr>
        </a:p>
      </dsp:txBody>
      <dsp:txXfrm>
        <a:off x="3804230" y="1188520"/>
        <a:ext cx="463513" cy="309009"/>
      </dsp:txXfrm>
    </dsp:sp>
    <dsp:sp modelId="{602B9194-696F-5140-B98F-8815DF815A39}">
      <dsp:nvSpPr>
        <dsp:cNvPr id="0" name=""/>
        <dsp:cNvSpPr/>
      </dsp:nvSpPr>
      <dsp:spPr>
        <a:xfrm>
          <a:off x="4537529" y="633170"/>
          <a:ext cx="1419708" cy="1419708"/>
        </a:xfrm>
        <a:prstGeom prst="ellipse">
          <a:avLst/>
        </a:prstGeom>
        <a:solidFill>
          <a:srgbClr val="155F8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15 Week Mark: Progress Report</a:t>
          </a:r>
          <a:endParaRPr lang="en-US" sz="1400" kern="1200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4745440" y="841081"/>
        <a:ext cx="1003886" cy="1003886"/>
      </dsp:txXfrm>
    </dsp:sp>
    <dsp:sp modelId="{B11DBBC7-4F87-A34A-AD94-150BED24ED7E}">
      <dsp:nvSpPr>
        <dsp:cNvPr id="0" name=""/>
        <dsp:cNvSpPr/>
      </dsp:nvSpPr>
      <dsp:spPr>
        <a:xfrm>
          <a:off x="6072518" y="1021936"/>
          <a:ext cx="642177" cy="642177"/>
        </a:xfrm>
        <a:prstGeom prst="rightArrow">
          <a:avLst/>
        </a:prstGeom>
        <a:solidFill>
          <a:srgbClr val="76767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latin typeface="Arial" charset="0"/>
            <a:ea typeface="Arial" charset="0"/>
            <a:cs typeface="Arial" charset="0"/>
          </a:endParaRPr>
        </a:p>
      </dsp:txBody>
      <dsp:txXfrm>
        <a:off x="6072518" y="1182480"/>
        <a:ext cx="481633" cy="321089"/>
      </dsp:txXfrm>
    </dsp:sp>
    <dsp:sp modelId="{772CAB51-C3DF-2D46-A637-A4FE6B2876DF}">
      <dsp:nvSpPr>
        <dsp:cNvPr id="0" name=""/>
        <dsp:cNvSpPr/>
      </dsp:nvSpPr>
      <dsp:spPr>
        <a:xfrm>
          <a:off x="6829976" y="633170"/>
          <a:ext cx="1419708" cy="1419708"/>
        </a:xfrm>
        <a:prstGeom prst="ellipse">
          <a:avLst/>
        </a:prstGeom>
        <a:solidFill>
          <a:srgbClr val="155F8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20 Weeks:</a:t>
          </a:r>
          <a:b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</a:br>
          <a:r>
            <a:rPr lang="en-US" sz="1400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Semester 1 Report Card</a:t>
          </a:r>
          <a:endParaRPr lang="en-US" sz="1400" kern="1200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7037887" y="841081"/>
        <a:ext cx="1003886" cy="1003886"/>
      </dsp:txXfrm>
    </dsp:sp>
    <dsp:sp modelId="{E44C2AED-062B-334D-9880-B3A03DD62C51}">
      <dsp:nvSpPr>
        <dsp:cNvPr id="0" name=""/>
        <dsp:cNvSpPr/>
      </dsp:nvSpPr>
      <dsp:spPr>
        <a:xfrm>
          <a:off x="8364965" y="1036712"/>
          <a:ext cx="612624" cy="612624"/>
        </a:xfrm>
        <a:prstGeom prst="mathEqual">
          <a:avLst/>
        </a:prstGeom>
        <a:solidFill>
          <a:srgbClr val="767676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>
            <a:latin typeface="Arial" charset="0"/>
            <a:ea typeface="Arial" charset="0"/>
            <a:cs typeface="Arial" charset="0"/>
          </a:endParaRPr>
        </a:p>
      </dsp:txBody>
      <dsp:txXfrm>
        <a:off x="8446168" y="1162913"/>
        <a:ext cx="450218" cy="360222"/>
      </dsp:txXfrm>
    </dsp:sp>
    <dsp:sp modelId="{EA94761F-7DC5-FA48-AB62-0A70009F2657}">
      <dsp:nvSpPr>
        <dsp:cNvPr id="0" name=""/>
        <dsp:cNvSpPr/>
      </dsp:nvSpPr>
      <dsp:spPr>
        <a:xfrm>
          <a:off x="9092869" y="633170"/>
          <a:ext cx="1419708" cy="1419708"/>
        </a:xfrm>
        <a:prstGeom prst="ellipse">
          <a:avLst/>
        </a:prstGeom>
        <a:solidFill>
          <a:srgbClr val="155F83"/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bg1"/>
              </a:solidFill>
              <a:latin typeface="Arial" charset="0"/>
              <a:ea typeface="Arial" charset="0"/>
              <a:cs typeface="Arial" charset="0"/>
            </a:rPr>
            <a:t>½ credit for each class passed!</a:t>
          </a:r>
          <a:endParaRPr lang="en-US" sz="1400" kern="1200" dirty="0">
            <a:solidFill>
              <a:schemeClr val="bg1"/>
            </a:solidFill>
            <a:latin typeface="Arial" charset="0"/>
            <a:ea typeface="Arial" charset="0"/>
            <a:cs typeface="Arial" charset="0"/>
          </a:endParaRPr>
        </a:p>
      </dsp:txBody>
      <dsp:txXfrm>
        <a:off x="9300780" y="841081"/>
        <a:ext cx="1003886" cy="1003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>
            <a:spLocks noChangeAspect="1"/>
          </p:cNvSpPr>
          <p:nvPr userDrawn="1"/>
        </p:nvSpPr>
        <p:spPr>
          <a:xfrm>
            <a:off x="1524001" y="625033"/>
            <a:ext cx="1005840" cy="1005840"/>
          </a:xfrm>
          <a:prstGeom prst="rect">
            <a:avLst/>
          </a:prstGeom>
          <a:noFill/>
          <a:ln>
            <a:solidFill>
              <a:srgbClr val="155F8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1524000" y="650299"/>
            <a:ext cx="10058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dirty="0" smtClean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1200" b="0" i="0" dirty="0">
              <a:solidFill>
                <a:srgbClr val="155F83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Text Placeholder 13"/>
          <p:cNvSpPr>
            <a:spLocks noGrp="1"/>
          </p:cNvSpPr>
          <p:nvPr userDrawn="1">
            <p:ph type="body" sz="quarter" idx="13"/>
          </p:nvPr>
        </p:nvSpPr>
        <p:spPr>
          <a:xfrm>
            <a:off x="2708476" y="625034"/>
            <a:ext cx="5347504" cy="1005839"/>
          </a:xfrm>
        </p:spPr>
        <p:txBody>
          <a:bodyPr anchor="ctr">
            <a:normAutofit/>
          </a:bodyPr>
          <a:lstStyle>
            <a:lvl1pPr marL="0" indent="0">
              <a:lnSpc>
                <a:spcPts val="2500"/>
              </a:lnSpc>
              <a:buNone/>
              <a:defRPr sz="2100" baseline="0">
                <a:solidFill>
                  <a:srgbClr val="155F83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751" y="6052440"/>
              <a:ext cx="274320" cy="274320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602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97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103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0F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155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155F83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155F83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155F83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155F83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155F83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6" name="Picture 5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2" name="TextBox 11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1" name="Text Placeholder 20"/>
          <p:cNvSpPr>
            <a:spLocks noGrp="1"/>
          </p:cNvSpPr>
          <p:nvPr userDrawn="1"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155F83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364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155F83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155F83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155F83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155F83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155F83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155F83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31" name="Rectangle 30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0F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155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0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155F83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155F83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155F83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155F83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155F83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155F83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31" name="Rectangle 30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0F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155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77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10515600" cy="3425678"/>
          </a:xfrm>
        </p:spPr>
        <p:txBody>
          <a:bodyPr/>
          <a:lstStyle>
            <a:lvl1pPr marL="457200" indent="-457200">
              <a:buClr>
                <a:srgbClr val="155F83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155F83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155F83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155F83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155F83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155F83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31" name="Rectangle 30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0F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155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6" name="TextBox 35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0" name="TextBox 19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2" name="TextBox 21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23" name="TextBox 22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902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2071868"/>
            <a:ext cx="12192000" cy="4786132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5669"/>
            <a:ext cx="1457738" cy="457200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1524000" y="2522894"/>
            <a:ext cx="9144000" cy="2057400"/>
          </a:xfrm>
        </p:spPr>
        <p:txBody>
          <a:bodyPr anchor="t">
            <a:normAutofit/>
          </a:bodyPr>
          <a:lstStyle>
            <a:lvl1pPr algn="l">
              <a:lnSpc>
                <a:spcPts val="4800"/>
              </a:lnSpc>
              <a:defRPr sz="42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524000" y="4666902"/>
            <a:ext cx="9144000" cy="978089"/>
          </a:xfrm>
        </p:spPr>
        <p:txBody>
          <a:bodyPr>
            <a:normAutofit/>
          </a:bodyPr>
          <a:lstStyle>
            <a:lvl1pPr marL="0" indent="0" algn="l">
              <a:lnSpc>
                <a:spcPts val="2400"/>
              </a:lnSpc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071868"/>
          </a:xfrm>
        </p:spPr>
        <p:txBody>
          <a:bodyPr/>
          <a:lstStyle/>
          <a:p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grpSp>
        <p:nvGrpSpPr>
          <p:cNvPr id="21" name="Group 20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22" name="Picture 21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751" y="6052440"/>
              <a:ext cx="274320" cy="274320"/>
            </a:xfrm>
            <a:prstGeom prst="rect">
              <a:avLst/>
            </a:prstGeom>
          </p:spPr>
        </p:pic>
        <p:sp>
          <p:nvSpPr>
            <p:cNvPr id="23" name="TextBox 22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4" name="TextBox 23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12" name="TextBox 11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bg1"/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64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2368330"/>
            <a:ext cx="5063067" cy="3425678"/>
          </a:xfrm>
        </p:spPr>
        <p:txBody>
          <a:bodyPr/>
          <a:lstStyle>
            <a:lvl1pPr marL="457200" indent="-457200">
              <a:buClr>
                <a:srgbClr val="155F83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155F83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155F83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155F83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155F83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655" y="6125669"/>
            <a:ext cx="1457738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3808" y="6126480"/>
            <a:ext cx="1457739" cy="457200"/>
          </a:xfrm>
          <a:prstGeom prst="rect">
            <a:avLst/>
          </a:prstGeom>
        </p:spPr>
      </p:pic>
      <p:sp>
        <p:nvSpPr>
          <p:cNvPr id="20" name="Text Placeholder 20"/>
          <p:cNvSpPr>
            <a:spLocks noGrp="1"/>
          </p:cNvSpPr>
          <p:nvPr>
            <p:ph type="body" sz="quarter" idx="10"/>
          </p:nvPr>
        </p:nvSpPr>
        <p:spPr>
          <a:xfrm>
            <a:off x="833376" y="1539475"/>
            <a:ext cx="10518172" cy="677945"/>
          </a:xfrm>
        </p:spPr>
        <p:txBody>
          <a:bodyPr anchor="ctr">
            <a:normAutofit/>
          </a:bodyPr>
          <a:lstStyle>
            <a:lvl1pPr marL="0" indent="0">
              <a:buNone/>
              <a:defRPr sz="3200" b="1" i="0" baseline="0">
                <a:solidFill>
                  <a:srgbClr val="155F83"/>
                </a:solidFill>
                <a:latin typeface="Arial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1"/>
          </p:nvPr>
        </p:nvSpPr>
        <p:spPr>
          <a:xfrm>
            <a:off x="6288480" y="2368330"/>
            <a:ext cx="5063067" cy="3425678"/>
          </a:xfrm>
        </p:spPr>
        <p:txBody>
          <a:bodyPr/>
          <a:lstStyle>
            <a:lvl1pPr marL="457200" indent="-457200">
              <a:buClr>
                <a:srgbClr val="155F83"/>
              </a:buClr>
              <a:buFont typeface="LucidaGrande" charset="0"/>
              <a:buChar char="●"/>
              <a:defRPr>
                <a:solidFill>
                  <a:srgbClr val="767676"/>
                </a:solidFill>
              </a:defRPr>
            </a:lvl1pPr>
            <a:lvl2pPr marL="914400" indent="-457200">
              <a:buClr>
                <a:srgbClr val="155F83"/>
              </a:buClr>
              <a:buFont typeface="LucidaGrande" charset="0"/>
              <a:buChar char="○"/>
              <a:defRPr>
                <a:solidFill>
                  <a:srgbClr val="767676"/>
                </a:solidFill>
              </a:defRPr>
            </a:lvl2pPr>
            <a:lvl3pPr marL="1371600" indent="-457200">
              <a:buClr>
                <a:srgbClr val="155F83"/>
              </a:buClr>
              <a:buFont typeface="LucidaGrande" charset="0"/>
              <a:buChar char="■"/>
              <a:defRPr>
                <a:solidFill>
                  <a:srgbClr val="767676"/>
                </a:solidFill>
              </a:defRPr>
            </a:lvl3pPr>
            <a:lvl4pPr marL="1828800" indent="-457200">
              <a:buClr>
                <a:srgbClr val="155F83"/>
              </a:buClr>
              <a:buFont typeface="LucidaGrande" charset="0"/>
              <a:buChar char="□"/>
              <a:defRPr>
                <a:solidFill>
                  <a:srgbClr val="767676"/>
                </a:solidFill>
              </a:defRPr>
            </a:lvl4pPr>
            <a:lvl5pPr marL="2286000" indent="-457200">
              <a:buClr>
                <a:srgbClr val="155F83"/>
              </a:buClr>
              <a:buFont typeface="LucidaGrande" charset="0"/>
              <a:buChar char="-"/>
              <a:defRPr>
                <a:solidFill>
                  <a:srgbClr val="76767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9866" y="6186271"/>
            <a:ext cx="914400" cy="322118"/>
          </a:xfrm>
          <a:prstGeom prst="rect">
            <a:avLst/>
          </a:prstGeom>
        </p:spPr>
      </p:pic>
      <p:sp>
        <p:nvSpPr>
          <p:cNvPr id="24" name="Rectangle 23"/>
          <p:cNvSpPr>
            <a:spLocks noChangeAspect="1"/>
          </p:cNvSpPr>
          <p:nvPr userDrawn="1"/>
        </p:nvSpPr>
        <p:spPr>
          <a:xfrm>
            <a:off x="833376" y="403931"/>
            <a:ext cx="731520" cy="731520"/>
          </a:xfrm>
          <a:prstGeom prst="rect">
            <a:avLst/>
          </a:prstGeom>
          <a:solidFill>
            <a:srgbClr val="0F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 userDrawn="1"/>
        </p:nvSpPr>
        <p:spPr>
          <a:xfrm>
            <a:off x="833375" y="473362"/>
            <a:ext cx="7315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endParaRPr lang="en-US" sz="4000" b="1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0" y="0"/>
            <a:ext cx="12192000" cy="411480"/>
          </a:xfrm>
          <a:prstGeom prst="rect">
            <a:avLst/>
          </a:prstGeom>
          <a:solidFill>
            <a:srgbClr val="0F42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 userDrawn="1"/>
        </p:nvSpPr>
        <p:spPr>
          <a:xfrm>
            <a:off x="0" y="137160"/>
            <a:ext cx="12192000" cy="137160"/>
          </a:xfrm>
          <a:prstGeom prst="rect">
            <a:avLst/>
          </a:prstGeom>
          <a:solidFill>
            <a:srgbClr val="155F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>
            <a:normAutofit/>
          </a:bodyPr>
          <a:lstStyle>
            <a:lvl1pPr>
              <a:lnSpc>
                <a:spcPts val="2200"/>
              </a:lnSpc>
              <a:defRPr sz="1800" baseline="0">
                <a:solidFill>
                  <a:srgbClr val="155F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9" name="TextBox 28"/>
          <p:cNvSpPr txBox="1"/>
          <p:nvPr userDrawn="1"/>
        </p:nvSpPr>
        <p:spPr>
          <a:xfrm>
            <a:off x="833377" y="407929"/>
            <a:ext cx="73152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0" i="0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TOOL SET</a:t>
            </a:r>
            <a:endParaRPr lang="en-US" sz="800" b="0" i="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 17"/>
          <p:cNvGrpSpPr/>
          <p:nvPr userDrawn="1"/>
        </p:nvGrpSpPr>
        <p:grpSpPr>
          <a:xfrm>
            <a:off x="748496" y="6005961"/>
            <a:ext cx="4005805" cy="610622"/>
            <a:chOff x="748496" y="6005961"/>
            <a:chExt cx="4005805" cy="610622"/>
          </a:xfrm>
        </p:grpSpPr>
        <p:pic>
          <p:nvPicPr>
            <p:cNvPr id="19" name="Picture 18"/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375" y="6041982"/>
              <a:ext cx="274320" cy="274320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748496" y="6385751"/>
              <a:ext cx="400580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NCS FRESHMAN ON-TRACK TOOLKIT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TextBox 33"/>
            <p:cNvSpPr txBox="1"/>
            <p:nvPr userDrawn="1"/>
          </p:nvSpPr>
          <p:spPr>
            <a:xfrm>
              <a:off x="1104071" y="6005961"/>
              <a:ext cx="2634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Understanding Research </a:t>
              </a:r>
              <a:b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900" dirty="0" smtClean="0">
                  <a:solidFill>
                    <a:srgbClr val="155F83"/>
                  </a:solidFill>
                  <a:latin typeface="Arial" charset="0"/>
                  <a:ea typeface="Arial" charset="0"/>
                  <a:cs typeface="Arial" charset="0"/>
                </a:rPr>
                <a:t>&amp; Applying Data</a:t>
              </a:r>
              <a:endParaRPr lang="en-US" sz="900" dirty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5286297" y="6305870"/>
            <a:ext cx="1627632" cy="276999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pPr algn="ctr"/>
            <a:fld id="{60044581-6969-864E-A071-41275FEF74B7}" type="slidenum">
              <a:rPr lang="en-US" sz="1200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sz="1200" baseline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46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2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274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6D143-F6DF-574F-B20F-6400649DF345}" type="datetimeFigureOut">
              <a:rPr lang="en-US" smtClean="0"/>
              <a:t>8/8/2017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9883E-2689-A647-91F5-D5520EE168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0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9" r:id="rId4"/>
    <p:sldLayoutId id="214748366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Arial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lnSpc>
          <a:spcPct val="90000"/>
        </a:lnSpc>
        <a:spcBef>
          <a:spcPts val="1000"/>
        </a:spcBef>
        <a:buClr>
          <a:srgbClr val="155F83"/>
        </a:buClr>
        <a:buFont typeface="LucidaGrande" charset="0"/>
        <a:buChar char="●"/>
        <a:defRPr sz="2800" kern="1200" baseline="0">
          <a:solidFill>
            <a:schemeClr val="tx1"/>
          </a:solidFill>
          <a:latin typeface="Arial" charset="0"/>
          <a:ea typeface="+mn-ea"/>
          <a:cs typeface="+mn-cs"/>
        </a:defRPr>
      </a:lvl1pPr>
      <a:lvl2pPr marL="9144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155F83"/>
        </a:buClr>
        <a:buFont typeface="LucidaGrande" charset="0"/>
        <a:buChar char="○"/>
        <a:defRPr sz="2400" kern="1200" baseline="0">
          <a:solidFill>
            <a:schemeClr val="tx1"/>
          </a:solidFill>
          <a:latin typeface="Arial" charset="0"/>
          <a:ea typeface="+mn-ea"/>
          <a:cs typeface="+mn-cs"/>
        </a:defRPr>
      </a:lvl2pPr>
      <a:lvl3pPr marL="13716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155F83"/>
        </a:buClr>
        <a:buFont typeface="LucidaGrande" charset="0"/>
        <a:buChar char="■"/>
        <a:defRPr sz="2000" kern="1200" baseline="0">
          <a:solidFill>
            <a:schemeClr val="tx1"/>
          </a:solidFill>
          <a:latin typeface="Arial" charset="0"/>
          <a:ea typeface="+mn-ea"/>
          <a:cs typeface="+mn-cs"/>
        </a:defRPr>
      </a:lvl3pPr>
      <a:lvl4pPr marL="18288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155F83"/>
        </a:buClr>
        <a:buFont typeface="LucidaGrande" charset="0"/>
        <a:buChar char="□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4pPr>
      <a:lvl5pPr marL="2286000" indent="-457200" algn="l" defTabSz="914400" rtl="0" eaLnBrk="1" latinLnBrk="0" hangingPunct="1">
        <a:lnSpc>
          <a:spcPct val="90000"/>
        </a:lnSpc>
        <a:spcBef>
          <a:spcPts val="500"/>
        </a:spcBef>
        <a:buClr>
          <a:srgbClr val="155F83"/>
        </a:buClr>
        <a:buFont typeface="LucidaGrande" charset="0"/>
        <a:buChar char="-"/>
        <a:defRPr sz="1800" kern="1200" baseline="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Does “On-Track” Mean?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presentation that introduces the On-Track metric to students as well as emphasizing the importance of attendance and grades in freshman year.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24000" y="4542298"/>
            <a:ext cx="9144000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523999" y="702603"/>
            <a:ext cx="10058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200" b="1" i="0" dirty="0" smtClean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rPr>
              <a:t>D</a:t>
            </a:r>
            <a:endParaRPr lang="en-US" sz="6200" b="1" i="0" dirty="0">
              <a:solidFill>
                <a:srgbClr val="155F83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69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Al Raby’s Graduation Requirements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414274"/>
              </p:ext>
            </p:extLst>
          </p:nvPr>
        </p:nvGraphicFramePr>
        <p:xfrm>
          <a:off x="838200" y="2355599"/>
          <a:ext cx="10518171" cy="329184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2260915"/>
                <a:gridCol w="2260915"/>
                <a:gridCol w="3243922"/>
                <a:gridCol w="2752419"/>
              </a:tblGrid>
              <a:tr h="41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English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 credits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Survey of Literature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World Literature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American Literature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British Literature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1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Math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credits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Algebra 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endParaRPr kumimoji="0" lang="en-US" sz="1400" u="none" strike="noStrike" cap="none" normalizeH="0" baseline="0" dirty="0" smtClean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Geometry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Algebra II/Trig.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1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Science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credits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Environmental Sci.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Biology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Chemistry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Physics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72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Social 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Science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credits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World Studies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US History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                                    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(see electives)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823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World </a:t>
                      </a:r>
                      <a:b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Language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credits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Spanish 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Spanish II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Fine Arts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credits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Art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General Music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402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Al Raby’s Graduation Requirements (cont.)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780265"/>
              </p:ext>
            </p:extLst>
          </p:nvPr>
        </p:nvGraphicFramePr>
        <p:xfrm>
          <a:off x="838200" y="2355599"/>
          <a:ext cx="10518171" cy="288036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2260915"/>
                <a:gridCol w="2260915"/>
                <a:gridCol w="3243922"/>
                <a:gridCol w="2752419"/>
              </a:tblGrid>
              <a:tr h="4127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Physical Education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 credits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PE I/Health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PE II/Driver’s Ed</a:t>
                      </a:r>
                      <a:r>
                        <a:rPr kumimoji="0" lang="en-US" sz="1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*</a:t>
                      </a: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1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Career Education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 credits 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AVID I, II, III, IV 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 any course above and beyond the minimum requirement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English Senior Project*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4384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Electives</a:t>
                      </a:r>
                      <a:endParaRPr kumimoji="0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 credits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(choose from the following)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Beg. Mixed Chorus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Collins Writing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Psychology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US Government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Studio Art  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Environmental Sci.   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Statistics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Pre-Calculus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Calculus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Statistics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Lang. &amp; Comp.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AP Literature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65062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Total = 24 Credits</a:t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/>
                      </a:r>
                      <a:b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</a:b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</a:rPr>
                        <a:t>*Required course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0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semester class passed = ½ credit</a:t>
            </a:r>
          </a:p>
          <a:p>
            <a:r>
              <a:rPr lang="en-US" dirty="0"/>
              <a:t>So, if you pass every class during the semester, you can earn how many credits?</a:t>
            </a:r>
          </a:p>
          <a:p>
            <a:pPr lvl="1"/>
            <a:r>
              <a:rPr lang="en-US" dirty="0"/>
              <a:t>6 classes x ½ credit each = </a:t>
            </a:r>
            <a:endParaRPr lang="en-US" dirty="0" smtClean="0"/>
          </a:p>
          <a:p>
            <a:pPr lvl="2"/>
            <a:r>
              <a:rPr lang="en-US" dirty="0" smtClean="0"/>
              <a:t>3 credits at </a:t>
            </a:r>
            <a:r>
              <a:rPr lang="en-US" dirty="0"/>
              <a:t>the </a:t>
            </a:r>
            <a:r>
              <a:rPr lang="en-US" dirty="0" smtClean="0"/>
              <a:t>semester</a:t>
            </a:r>
          </a:p>
          <a:p>
            <a:pPr lvl="2"/>
            <a:r>
              <a:rPr lang="en-US" dirty="0" smtClean="0"/>
              <a:t>6 credits per school year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Speaking of credits, what are they?</a:t>
            </a:r>
          </a:p>
        </p:txBody>
      </p:sp>
    </p:spTree>
    <p:extLst>
      <p:ext uri="{BB962C8B-B14F-4D97-AF65-F5344CB8AC3E}">
        <p14:creationId xmlns:p14="http://schemas.microsoft.com/office/powerpoint/2010/main" val="122439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Speaking of credits, what are they?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7927870"/>
              </p:ext>
            </p:extLst>
          </p:nvPr>
        </p:nvGraphicFramePr>
        <p:xfrm>
          <a:off x="838200" y="2368551"/>
          <a:ext cx="10515600" cy="2686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50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Is this student </a:t>
            </a:r>
            <a:r>
              <a:rPr lang="en-US" dirty="0" smtClean="0"/>
              <a:t>On Track</a:t>
            </a:r>
            <a:r>
              <a:rPr lang="en-US" dirty="0"/>
              <a:t>?</a:t>
            </a:r>
          </a:p>
        </p:txBody>
      </p:sp>
      <p:graphicFrame>
        <p:nvGraphicFramePr>
          <p:cNvPr id="7" name="Group 2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079695"/>
              </p:ext>
            </p:extLst>
          </p:nvPr>
        </p:nvGraphicFramePr>
        <p:xfrm>
          <a:off x="956733" y="2302933"/>
          <a:ext cx="10287000" cy="3145536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800600"/>
                <a:gridCol w="2743200"/>
                <a:gridCol w="2743200"/>
              </a:tblGrid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1" lang="en-US" sz="140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</a:t>
                      </a: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nd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Survey Lit.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Algebra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Env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Science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World Studies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PE/Health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Art I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Reading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574617" y="4986804"/>
            <a:ext cx="1202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83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Is this student </a:t>
            </a:r>
            <a:r>
              <a:rPr lang="en-US" dirty="0" smtClean="0"/>
              <a:t>On Track</a:t>
            </a:r>
            <a:r>
              <a:rPr lang="en-US" dirty="0"/>
              <a:t>?</a:t>
            </a:r>
          </a:p>
        </p:txBody>
      </p:sp>
      <p:graphicFrame>
        <p:nvGraphicFramePr>
          <p:cNvPr id="5" name="Group 2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144205"/>
              </p:ext>
            </p:extLst>
          </p:nvPr>
        </p:nvGraphicFramePr>
        <p:xfrm>
          <a:off x="956734" y="2302090"/>
          <a:ext cx="10287000" cy="3145536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800600"/>
                <a:gridCol w="2743200"/>
                <a:gridCol w="2743200"/>
              </a:tblGrid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1" lang="en-US" sz="1400" u="none" strike="noStrike" cap="none" normalizeH="0" baseline="3000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</a:t>
                      </a: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nd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Survey Lit.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Algebra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Env. Science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World Studies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PE/Health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Art I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Reading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621201" y="4986804"/>
            <a:ext cx="1109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NO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Is this student </a:t>
            </a:r>
            <a:r>
              <a:rPr lang="en-US" dirty="0" smtClean="0"/>
              <a:t>On Track</a:t>
            </a:r>
            <a:r>
              <a:rPr lang="en-US" dirty="0"/>
              <a:t>?</a:t>
            </a:r>
          </a:p>
        </p:txBody>
      </p:sp>
      <p:graphicFrame>
        <p:nvGraphicFramePr>
          <p:cNvPr id="6" name="Group 6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75155832"/>
              </p:ext>
            </p:extLst>
          </p:nvPr>
        </p:nvGraphicFramePr>
        <p:xfrm>
          <a:off x="960120" y="2304288"/>
          <a:ext cx="10289463" cy="3145536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4800600"/>
                <a:gridCol w="2743200"/>
                <a:gridCol w="2745663"/>
              </a:tblGrid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1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nd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Survey Lit.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Algebra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Env. Science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World Studies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PE/Health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Art I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  <a:tr h="3931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Reading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endParaRPr kumimoji="1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0574617" y="4986804"/>
            <a:ext cx="12027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YES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06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Attendance </a:t>
            </a:r>
            <a:r>
              <a:rPr lang="en-US" dirty="0" smtClean="0"/>
              <a:t>Matters</a:t>
            </a:r>
            <a:r>
              <a:rPr lang="en-US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57942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Research </a:t>
            </a:r>
            <a:r>
              <a:rPr lang="en-US" dirty="0"/>
              <a:t>shows that students who attend school each day</a:t>
            </a:r>
            <a:r>
              <a:rPr lang="en-US" dirty="0" smtClean="0"/>
              <a:t>:</a:t>
            </a:r>
            <a:endParaRPr lang="en-US" dirty="0"/>
          </a:p>
          <a:p>
            <a:r>
              <a:rPr lang="en-US" dirty="0"/>
              <a:t>Get </a:t>
            </a:r>
            <a:r>
              <a:rPr lang="en-US" dirty="0" smtClean="0"/>
              <a:t>better </a:t>
            </a:r>
            <a:r>
              <a:rPr lang="en-US" dirty="0"/>
              <a:t>g</a:t>
            </a:r>
            <a:r>
              <a:rPr lang="en-US" dirty="0" smtClean="0"/>
              <a:t>rades</a:t>
            </a:r>
            <a:endParaRPr lang="en-US" dirty="0"/>
          </a:p>
          <a:p>
            <a:r>
              <a:rPr lang="en-US" dirty="0"/>
              <a:t>Learn m</a:t>
            </a:r>
            <a:r>
              <a:rPr lang="en-US" dirty="0" smtClean="0"/>
              <a:t>ore</a:t>
            </a:r>
            <a:endParaRPr lang="en-US" dirty="0"/>
          </a:p>
          <a:p>
            <a:r>
              <a:rPr lang="en-US" dirty="0"/>
              <a:t>Are more likely to get high school diplomas</a:t>
            </a:r>
          </a:p>
          <a:p>
            <a:r>
              <a:rPr lang="en-US" dirty="0"/>
              <a:t>Are less likely to go to prison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Attendance M</a:t>
            </a:r>
            <a:r>
              <a:rPr lang="en-US" dirty="0" smtClean="0"/>
              <a:t>atters</a:t>
            </a:r>
            <a:r>
              <a:rPr lang="en-US" dirty="0"/>
              <a:t>!!!</a:t>
            </a:r>
          </a:p>
        </p:txBody>
      </p:sp>
    </p:spTree>
    <p:extLst>
      <p:ext uri="{BB962C8B-B14F-4D97-AF65-F5344CB8AC3E}">
        <p14:creationId xmlns:p14="http://schemas.microsoft.com/office/powerpoint/2010/main" val="18125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Nearly </a:t>
            </a:r>
            <a:r>
              <a:rPr lang="en-US" b="1" dirty="0">
                <a:solidFill>
                  <a:srgbClr val="155F83"/>
                </a:solidFill>
              </a:rPr>
              <a:t>90% </a:t>
            </a:r>
            <a:r>
              <a:rPr lang="en-US" dirty="0" smtClean="0"/>
              <a:t>of freshmen </a:t>
            </a:r>
          </a:p>
          <a:p>
            <a:pPr marL="0" indent="0" algn="ctr">
              <a:buNone/>
            </a:pPr>
            <a:r>
              <a:rPr lang="en-US" dirty="0" smtClean="0"/>
              <a:t>who miss </a:t>
            </a:r>
            <a:r>
              <a:rPr lang="en-US" b="1" dirty="0" smtClean="0">
                <a:solidFill>
                  <a:srgbClr val="155F83"/>
                </a:solidFill>
              </a:rPr>
              <a:t>less than 1 week </a:t>
            </a:r>
            <a:r>
              <a:rPr lang="en-US" dirty="0" smtClean="0"/>
              <a:t>of school per semester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155F83"/>
                </a:solidFill>
              </a:rPr>
              <a:t>GRADUATE </a:t>
            </a:r>
            <a:r>
              <a:rPr lang="en-US" b="1" dirty="0">
                <a:solidFill>
                  <a:srgbClr val="155F83"/>
                </a:solidFill>
              </a:rPr>
              <a:t>FROM HIGH SCHOOL </a:t>
            </a:r>
            <a:endParaRPr lang="en-US" b="1" dirty="0" smtClean="0">
              <a:solidFill>
                <a:srgbClr val="155F83"/>
              </a:solidFill>
            </a:endParaRPr>
          </a:p>
          <a:p>
            <a:pPr marL="0" indent="0" algn="ctr">
              <a:buNone/>
            </a:pPr>
            <a:r>
              <a:rPr lang="en-US" dirty="0" smtClean="0"/>
              <a:t>regardless </a:t>
            </a:r>
            <a:r>
              <a:rPr lang="en-US" dirty="0"/>
              <a:t>of their </a:t>
            </a:r>
            <a:r>
              <a:rPr lang="en-US" dirty="0" smtClean="0"/>
              <a:t>8th </a:t>
            </a:r>
            <a:r>
              <a:rPr lang="en-US" dirty="0"/>
              <a:t>grade test scores.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Fact:</a:t>
            </a:r>
          </a:p>
        </p:txBody>
      </p:sp>
    </p:spTree>
    <p:extLst>
      <p:ext uri="{BB962C8B-B14F-4D97-AF65-F5344CB8AC3E}">
        <p14:creationId xmlns:p14="http://schemas.microsoft.com/office/powerpoint/2010/main" val="13627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Does “On-Track” Mean?</a:t>
            </a:r>
            <a:endParaRPr lang="en-US" dirty="0"/>
          </a:p>
        </p:txBody>
      </p:sp>
      <p:sp>
        <p:nvSpPr>
          <p:cNvPr id="21" name="Subtitle 20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On-Track” Series </a:t>
            </a:r>
            <a:r>
              <a:rPr lang="en-US" dirty="0" smtClean="0"/>
              <a:t>Guidance </a:t>
            </a:r>
            <a:r>
              <a:rPr lang="en-US" dirty="0"/>
              <a:t>Curriculum – Academic Domain</a:t>
            </a:r>
          </a:p>
          <a:p>
            <a:r>
              <a:rPr lang="en-US" dirty="0"/>
              <a:t>Al Raby High School 2009-2010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0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l="4630" t="2222" r="25539" b="2222"/>
          <a:stretch/>
        </p:blipFill>
        <p:spPr bwMode="auto">
          <a:xfrm>
            <a:off x="3466282" y="1220119"/>
            <a:ext cx="4627851" cy="514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 cstate="print"/>
          <a:srcRect l="74583" t="38866" r="1852" b="46110"/>
          <a:stretch/>
        </p:blipFill>
        <p:spPr bwMode="auto">
          <a:xfrm>
            <a:off x="8187267" y="3556000"/>
            <a:ext cx="1634382" cy="846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861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3 reasons why students are absent and tardy to </a:t>
            </a:r>
            <a:r>
              <a:rPr lang="en-US" dirty="0" smtClean="0"/>
              <a:t>school</a:t>
            </a:r>
            <a:endParaRPr lang="en-US" dirty="0"/>
          </a:p>
          <a:p>
            <a:r>
              <a:rPr lang="en-US" dirty="0"/>
              <a:t>List solutions for each reason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Attendance Matters!</a:t>
            </a:r>
          </a:p>
        </p:txBody>
      </p:sp>
    </p:spTree>
    <p:extLst>
      <p:ext uri="{BB962C8B-B14F-4D97-AF65-F5344CB8AC3E}">
        <p14:creationId xmlns:p14="http://schemas.microsoft.com/office/powerpoint/2010/main" val="57511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time are students expected to be at school?</a:t>
            </a:r>
          </a:p>
          <a:p>
            <a:r>
              <a:rPr lang="en-US" dirty="0"/>
              <a:t>Where is the attendance office located?</a:t>
            </a:r>
          </a:p>
          <a:p>
            <a:r>
              <a:rPr lang="en-US" dirty="0"/>
              <a:t>What is an excused absence?</a:t>
            </a:r>
          </a:p>
          <a:p>
            <a:r>
              <a:rPr lang="en-US" dirty="0"/>
              <a:t>What is an unexcused absence?</a:t>
            </a:r>
          </a:p>
          <a:p>
            <a:r>
              <a:rPr lang="en-US" dirty="0"/>
              <a:t>What are the consequences?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Attendance Matters!</a:t>
            </a:r>
          </a:p>
        </p:txBody>
      </p:sp>
    </p:spTree>
    <p:extLst>
      <p:ext uri="{BB962C8B-B14F-4D97-AF65-F5344CB8AC3E}">
        <p14:creationId xmlns:p14="http://schemas.microsoft.com/office/powerpoint/2010/main" val="12914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Check Points</a:t>
            </a:r>
            <a:endParaRPr lang="en-US" dirty="0"/>
          </a:p>
        </p:txBody>
      </p:sp>
      <p:graphicFrame>
        <p:nvGraphicFramePr>
          <p:cNvPr id="6" name="Group 3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798409"/>
              </p:ext>
            </p:extLst>
          </p:nvPr>
        </p:nvGraphicFramePr>
        <p:xfrm>
          <a:off x="2224481" y="2235380"/>
          <a:ext cx="7740786" cy="3657600"/>
        </p:xfrm>
        <a:graphic>
          <a:graphicData uri="http://schemas.openxmlformats.org/drawingml/2006/table">
            <a:tbl>
              <a:tblPr bandRow="1">
                <a:tableStyleId>{8799B23B-EC83-4686-B30A-512413B5E67A}</a:tableStyleId>
              </a:tblPr>
              <a:tblGrid>
                <a:gridCol w="3815117"/>
                <a:gridCol w="3925669"/>
              </a:tblGrid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October 14</a:t>
                      </a:r>
                      <a:endParaRPr kumimoji="1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Progress Report 1</a:t>
                      </a:r>
                      <a:endParaRPr kumimoji="1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November 19</a:t>
                      </a:r>
                      <a:endParaRPr kumimoji="1" 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Report Card 1 (Pick-up)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December 16</a:t>
                      </a:r>
                      <a:endParaRPr kumimoji="1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Progress Report 2</a:t>
                      </a:r>
                      <a:endParaRPr kumimoji="1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February 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Report Card 2</a:t>
                      </a:r>
                    </a:p>
                  </a:txBody>
                  <a:tcPr anchor="ctr" horzOverflow="overflow"/>
                </a:tc>
              </a:tr>
              <a:tr h="36576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5F8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OF 1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55F8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ST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5F8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March 10</a:t>
                      </a:r>
                      <a:endParaRPr kumimoji="1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Progress Report 3</a:t>
                      </a:r>
                      <a:endParaRPr kumimoji="1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April 22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Report Card 3 (Pick-up)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May 19</a:t>
                      </a:r>
                      <a:endParaRPr kumimoji="1" lang="en-US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Progress Report 4</a:t>
                      </a:r>
                      <a:endParaRPr kumimoji="1" lang="en-US" sz="14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June 18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Report Card 4</a:t>
                      </a:r>
                      <a:endParaRPr kumimoji="1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36576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5F8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END OF 2</a:t>
                      </a:r>
                      <a:r>
                        <a:rPr kumimoji="1" lang="en-US" sz="140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155F8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ND</a:t>
                      </a:r>
                      <a:r>
                        <a:rPr kumimoji="1" lang="en-US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55F83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SEMESTER</a:t>
                      </a:r>
                    </a:p>
                  </a:txBody>
                  <a:tcPr anchor="ctr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37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 all classes </a:t>
            </a:r>
            <a:endParaRPr lang="en-US" dirty="0" smtClean="0"/>
          </a:p>
          <a:p>
            <a:r>
              <a:rPr lang="en-US" dirty="0" smtClean="0"/>
              <a:t>Attend </a:t>
            </a:r>
            <a:r>
              <a:rPr lang="en-US" dirty="0"/>
              <a:t>school every day</a:t>
            </a:r>
          </a:p>
          <a:p>
            <a:r>
              <a:rPr lang="en-US" dirty="0"/>
              <a:t>Know the requirements for graduation </a:t>
            </a:r>
            <a:endParaRPr lang="en-US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What </a:t>
            </a:r>
            <a:r>
              <a:rPr lang="en-US" i="1" dirty="0"/>
              <a:t>are some possible consequences of falling </a:t>
            </a:r>
            <a:r>
              <a:rPr lang="en-US" i="1" dirty="0" smtClean="0"/>
              <a:t>off track in freshman </a:t>
            </a:r>
            <a:r>
              <a:rPr lang="en-US" i="1" dirty="0"/>
              <a:t>year?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do I stay </a:t>
            </a:r>
            <a:r>
              <a:rPr lang="en-US" dirty="0" smtClean="0"/>
              <a:t>On Track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9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 l="12357" t="11111" r="13133" b="11111"/>
          <a:stretch>
            <a:fillRect/>
          </a:stretch>
        </p:blipFill>
        <p:spPr>
          <a:xfrm>
            <a:off x="2658531" y="1143919"/>
            <a:ext cx="6629402" cy="49720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764868" y="1539475"/>
            <a:ext cx="4586680" cy="677945"/>
          </a:xfrm>
        </p:spPr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6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br>
              <a:rPr lang="en-US" dirty="0"/>
            </a:br>
            <a:r>
              <a:rPr lang="en-US" dirty="0"/>
              <a:t>to Staff,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Al Raby’s </a:t>
            </a:r>
            <a:r>
              <a:rPr lang="en-US" dirty="0"/>
              <a:t>Goal!</a:t>
            </a:r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726267" y="2438400"/>
            <a:ext cx="1905000" cy="1752600"/>
          </a:xfrm>
          <a:prstGeom prst="ellipse">
            <a:avLst/>
          </a:prstGeom>
          <a:solidFill>
            <a:srgbClr val="155F8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2000" b="1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eaLnBrk="0" hangingPunct="0"/>
            <a:r>
              <a:rPr lang="en-US" sz="32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100%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7603067" y="2438400"/>
            <a:ext cx="1905000" cy="1752600"/>
          </a:xfrm>
          <a:prstGeom prst="ellipse">
            <a:avLst/>
          </a:prstGeom>
          <a:solidFill>
            <a:srgbClr val="155F83"/>
          </a:solidFill>
          <a:ln w="9525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en-US" sz="2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 algn="ctr" eaLnBrk="0" hangingPunct="0"/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100%</a:t>
            </a:r>
          </a:p>
        </p:txBody>
      </p:sp>
      <p:sp>
        <p:nvSpPr>
          <p:cNvPr id="8" name="TextBox 6"/>
          <p:cNvSpPr txBox="1">
            <a:spLocks noChangeArrowheads="1"/>
          </p:cNvSpPr>
          <p:nvPr/>
        </p:nvSpPr>
        <p:spPr bwMode="auto">
          <a:xfrm>
            <a:off x="2497667" y="4419600"/>
            <a:ext cx="2362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% of Raby students who aspire to complete a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4-year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degree</a:t>
            </a: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7298267" y="4419600"/>
            <a:ext cx="25146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dirty="0">
                <a:latin typeface="Arial" charset="0"/>
                <a:ea typeface="Arial" charset="0"/>
                <a:cs typeface="Arial" charset="0"/>
              </a:rPr>
              <a:t>% of Raby students who succeed in completing a 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sz="1400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4-year </a:t>
            </a: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degree</a:t>
            </a:r>
          </a:p>
        </p:txBody>
      </p:sp>
      <p:cxnSp>
        <p:nvCxnSpPr>
          <p:cNvPr id="10" name="Straight Connector 5"/>
          <p:cNvCxnSpPr>
            <a:cxnSpLocks noChangeShapeType="1"/>
          </p:cNvCxnSpPr>
          <p:nvPr/>
        </p:nvCxnSpPr>
        <p:spPr bwMode="auto">
          <a:xfrm>
            <a:off x="4622800" y="3314700"/>
            <a:ext cx="2971800" cy="0"/>
          </a:xfrm>
          <a:prstGeom prst="line">
            <a:avLst/>
          </a:prstGeom>
          <a:noFill/>
          <a:ln w="82550" algn="ctr">
            <a:solidFill>
              <a:srgbClr val="155F83"/>
            </a:solidFill>
            <a:round/>
            <a:headEnd/>
            <a:tailEnd type="triangle" w="lg" len="med"/>
          </a:ln>
        </p:spPr>
      </p:cxnSp>
    </p:spTree>
    <p:extLst>
      <p:ext uri="{BB962C8B-B14F-4D97-AF65-F5344CB8AC3E}">
        <p14:creationId xmlns:p14="http://schemas.microsoft.com/office/powerpoint/2010/main" val="5027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Stay </a:t>
            </a:r>
            <a:r>
              <a:rPr lang="en-US" dirty="0" smtClean="0"/>
              <a:t>On Track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66327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Staff</a:t>
            </a:r>
            <a:r>
              <a:rPr lang="en-US" dirty="0"/>
              <a:t>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Why?</a:t>
            </a:r>
          </a:p>
          <a:p>
            <a:r>
              <a:rPr kumimoji="1" lang="en-US" kern="0" dirty="0"/>
              <a:t>What difference does going to college make</a:t>
            </a:r>
            <a:r>
              <a:rPr kumimoji="1" lang="en-US" kern="0" dirty="0" smtClean="0"/>
              <a:t>?</a:t>
            </a:r>
            <a:endParaRPr kumimoji="1" lang="en-US" kern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Who wants to go to college?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38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/>
              <a:t>Communicating On-Track Research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Staff</a:t>
            </a:r>
            <a:r>
              <a:rPr lang="en-US" dirty="0"/>
              <a:t>, </a:t>
            </a:r>
            <a:r>
              <a:rPr lang="en-US" dirty="0" smtClean="0"/>
              <a:t>Students, </a:t>
            </a:r>
            <a:r>
              <a:rPr lang="en-US" dirty="0"/>
              <a:t>and Families</a:t>
            </a:r>
          </a:p>
        </p:txBody>
      </p:sp>
      <p:pic>
        <p:nvPicPr>
          <p:cNvPr id="7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12357" t="11111" r="13133" b="11111"/>
          <a:stretch>
            <a:fillRect/>
          </a:stretch>
        </p:blipFill>
        <p:spPr>
          <a:xfrm>
            <a:off x="2658531" y="1143919"/>
            <a:ext cx="6629402" cy="4972052"/>
          </a:xfrm>
        </p:spPr>
      </p:pic>
    </p:spTree>
    <p:extLst>
      <p:ext uri="{BB962C8B-B14F-4D97-AF65-F5344CB8AC3E}">
        <p14:creationId xmlns:p14="http://schemas.microsoft.com/office/powerpoint/2010/main" val="69539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Know your destination (</a:t>
            </a:r>
            <a:r>
              <a:rPr lang="en-US" dirty="0" smtClean="0"/>
              <a:t>college) and </a:t>
            </a:r>
            <a:r>
              <a:rPr lang="en-US" dirty="0"/>
              <a:t>keep it in </a:t>
            </a:r>
            <a:r>
              <a:rPr lang="en-US" dirty="0" smtClean="0"/>
              <a:t>sight</a:t>
            </a:r>
            <a:endParaRPr lang="en-US" dirty="0"/>
          </a:p>
          <a:p>
            <a:r>
              <a:rPr lang="en-US" dirty="0"/>
              <a:t>Have a roadmap (a plan for how </a:t>
            </a:r>
            <a:r>
              <a:rPr lang="en-US" dirty="0" smtClean="0"/>
              <a:t>to </a:t>
            </a:r>
            <a:r>
              <a:rPr lang="en-US" dirty="0"/>
              <a:t>get there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Ask for directions when </a:t>
            </a:r>
            <a:r>
              <a:rPr lang="en-US" dirty="0" smtClean="0"/>
              <a:t>needed</a:t>
            </a:r>
            <a:endParaRPr lang="en-US" dirty="0"/>
          </a:p>
          <a:p>
            <a:r>
              <a:rPr lang="en-US" dirty="0"/>
              <a:t>Stay </a:t>
            </a:r>
            <a:r>
              <a:rPr lang="en-US" dirty="0" smtClean="0"/>
              <a:t>ON TRACK</a:t>
            </a:r>
            <a:r>
              <a:rPr lang="en-US" dirty="0"/>
              <a:t>!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So how do I make sure I graduate?</a:t>
            </a:r>
          </a:p>
        </p:txBody>
      </p:sp>
    </p:spTree>
    <p:extLst>
      <p:ext uri="{BB962C8B-B14F-4D97-AF65-F5344CB8AC3E}">
        <p14:creationId xmlns:p14="http://schemas.microsoft.com/office/powerpoint/2010/main" val="100318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On-Track means you are performing in a manner that will allow you to graduate in four years</a:t>
            </a:r>
          </a:p>
          <a:p>
            <a:r>
              <a:rPr lang="en-US" dirty="0" smtClean="0"/>
              <a:t>Must earn at least 5 credits by June of freshman year</a:t>
            </a:r>
          </a:p>
          <a:p>
            <a:r>
              <a:rPr lang="en-US" dirty="0" smtClean="0"/>
              <a:t>Fail no more than .5 of a core course credit (one semester of a core class) </a:t>
            </a:r>
            <a:br>
              <a:rPr lang="en-US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en-US" sz="1800" i="1" dirty="0" smtClean="0"/>
              <a:t>(Core Courses = Survey Literature, World Studies, Environmental Science, Algebra)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What does “On-Track”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6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you know…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42267" y="2647071"/>
            <a:ext cx="4707466" cy="156385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11000" b="1" dirty="0" smtClean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rPr>
              <a:t>3.5 X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1998" y="3736768"/>
            <a:ext cx="470746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An </a:t>
            </a:r>
            <a:r>
              <a:rPr lang="en-US" sz="2100" dirty="0" smtClean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“On-Track</a:t>
            </a:r>
            <a:r>
              <a:rPr lang="en-US" sz="2100" dirty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” freshman 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94378" y="3736768"/>
            <a:ext cx="437587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 smtClean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than </a:t>
            </a:r>
            <a:r>
              <a:rPr lang="en-US" sz="2100" dirty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an </a:t>
            </a:r>
            <a:r>
              <a:rPr lang="en-US" sz="2100" dirty="0" smtClean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off-track </a:t>
            </a:r>
            <a:r>
              <a:rPr lang="en-US" sz="2100" dirty="0" smtClean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freshman.</a:t>
            </a:r>
            <a:endParaRPr lang="en-US" sz="2100" dirty="0">
              <a:solidFill>
                <a:srgbClr val="767676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42267" y="4024669"/>
            <a:ext cx="4707466" cy="9412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3800" b="1" dirty="0" smtClean="0">
                <a:solidFill>
                  <a:srgbClr val="155F83"/>
                </a:solidFill>
                <a:latin typeface="Arial" charset="0"/>
                <a:ea typeface="Arial" charset="0"/>
                <a:cs typeface="Arial" charset="0"/>
              </a:rPr>
              <a:t>MORE LIKELY</a:t>
            </a:r>
          </a:p>
          <a:p>
            <a:pPr algn="ctr">
              <a:lnSpc>
                <a:spcPts val="2320"/>
              </a:lnSpc>
            </a:pPr>
            <a:r>
              <a:rPr lang="en-US" sz="1950" dirty="0" smtClean="0">
                <a:solidFill>
                  <a:srgbClr val="767676"/>
                </a:solidFill>
                <a:latin typeface="Arial" charset="0"/>
                <a:ea typeface="Arial" charset="0"/>
                <a:cs typeface="Arial" charset="0"/>
              </a:rPr>
              <a:t>TO GRADUATE IN 4 YEARS</a:t>
            </a:r>
            <a:endParaRPr lang="en-US" sz="1950" b="1" dirty="0">
              <a:solidFill>
                <a:srgbClr val="800000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Pass all classes </a:t>
            </a:r>
            <a:endParaRPr lang="en-US" dirty="0" smtClean="0"/>
          </a:p>
          <a:p>
            <a:r>
              <a:rPr lang="en-US" dirty="0" smtClean="0"/>
              <a:t>Attend </a:t>
            </a:r>
            <a:r>
              <a:rPr lang="en-US" dirty="0"/>
              <a:t>school every day</a:t>
            </a:r>
          </a:p>
          <a:p>
            <a:r>
              <a:rPr lang="en-US" dirty="0"/>
              <a:t>Know the requirements for graduation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do I stay </a:t>
            </a:r>
            <a:r>
              <a:rPr lang="en-US" dirty="0" smtClean="0"/>
              <a:t>On Track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4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3928" y="411480"/>
            <a:ext cx="9719872" cy="732438"/>
          </a:xfrm>
        </p:spPr>
        <p:txBody>
          <a:bodyPr/>
          <a:lstStyle/>
          <a:p>
            <a:r>
              <a:rPr lang="en-US" dirty="0" smtClean="0"/>
              <a:t>Communicating On-Track Research </a:t>
            </a:r>
            <a:br>
              <a:rPr lang="en-US" dirty="0" smtClean="0"/>
            </a:br>
            <a:r>
              <a:rPr lang="en-US" dirty="0" smtClean="0"/>
              <a:t>to Staff, Students, and Families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24 credits (minimum)</a:t>
            </a:r>
          </a:p>
          <a:p>
            <a:r>
              <a:rPr lang="en-US" dirty="0"/>
              <a:t>4 service learning projects, to be completed through your academic classes each year </a:t>
            </a:r>
          </a:p>
          <a:p>
            <a:r>
              <a:rPr lang="en-US" dirty="0"/>
              <a:t>4 years of student </a:t>
            </a:r>
            <a:r>
              <a:rPr lang="en-US" dirty="0" smtClean="0"/>
              <a:t>advisory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Graduation Requirements </a:t>
            </a:r>
            <a:r>
              <a:rPr lang="en-US" dirty="0" smtClean="0"/>
              <a:t>at Al Raby High School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Driver’s Education (PE II)</a:t>
            </a:r>
          </a:p>
          <a:p>
            <a:r>
              <a:rPr lang="en-US" dirty="0"/>
              <a:t>PSAE (Prairie State Achievement Exam)</a:t>
            </a:r>
          </a:p>
          <a:p>
            <a:r>
              <a:rPr lang="en-US" dirty="0"/>
              <a:t>Public Law Exam</a:t>
            </a:r>
          </a:p>
          <a:p>
            <a:r>
              <a:rPr lang="en-US" dirty="0"/>
              <a:t>Consumer Education </a:t>
            </a:r>
            <a:r>
              <a:rPr lang="en-US" dirty="0" smtClean="0"/>
              <a:t>exam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3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1495</TotalTime>
  <Words>963</Words>
  <Application>Microsoft Office PowerPoint</Application>
  <PresentationFormat>Custom</PresentationFormat>
  <Paragraphs>259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What Does “On-Track” Mean?</vt:lpstr>
      <vt:lpstr>What Does “On-Track” Mean?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Attendance Matters!!!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Communicating On-Track Research  to Staff, Students, and Families</vt:lpstr>
      <vt:lpstr>Stay On Track!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Kish</dc:creator>
  <cp:lastModifiedBy>Baer, Meghan</cp:lastModifiedBy>
  <cp:revision>78</cp:revision>
  <cp:lastPrinted>2017-06-01T16:53:19Z</cp:lastPrinted>
  <dcterms:created xsi:type="dcterms:W3CDTF">2016-06-16T19:07:20Z</dcterms:created>
  <dcterms:modified xsi:type="dcterms:W3CDTF">2017-08-08T18:41:37Z</dcterms:modified>
</cp:coreProperties>
</file>